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x="18288000" cy="10287000"/>
  <p:notesSz cx="6858000" cy="9144000"/>
  <p:embeddedFontLst>
    <p:embeddedFont>
      <p:font typeface="DG Jory" charset="1" panose="02000000000000000000"/>
      <p:regular r:id="rId21"/>
    </p:embeddedFont>
    <p:embeddedFont>
      <p:font typeface="League Spartan" charset="1" panose="00000800000000000000"/>
      <p:regular r:id="rId22"/>
    </p:embeddedFont>
    <p:embeddedFont>
      <p:font typeface="DG Jory Bold" charset="1" panose="02000000000000000000"/>
      <p:regular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8.jpeg" Type="http://schemas.openxmlformats.org/officeDocument/2006/relationships/image"/><Relationship Id="rId5" Target="../media/image19.png" Type="http://schemas.openxmlformats.org/officeDocument/2006/relationships/image"/><Relationship Id="rId6" Target="../media/image20.png" Type="http://schemas.openxmlformats.org/officeDocument/2006/relationships/image"/><Relationship Id="rId7" Target="../media/image17.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7.png" Type="http://schemas.openxmlformats.org/officeDocument/2006/relationships/image"/><Relationship Id="rId5" Target="../media/image21.png" Type="http://schemas.openxmlformats.org/officeDocument/2006/relationships/image"/><Relationship Id="rId6" Target="../media/image22.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 Id="rId5" Target="../media/image17.png" Type="http://schemas.openxmlformats.org/officeDocument/2006/relationships/image"/><Relationship Id="rId6" Target="../media/image24.png" Type="http://schemas.openxmlformats.org/officeDocument/2006/relationships/image"/><Relationship Id="rId7" Target="../media/image25.svg" Type="http://schemas.openxmlformats.org/officeDocument/2006/relationships/image"/><Relationship Id="rId8" Target="../media/image26.jpeg" Type="http://schemas.openxmlformats.org/officeDocument/2006/relationships/image"/><Relationship Id="rId9" Target="../media/image27.jpe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 Id="rId5" Target="../media/image17.png" Type="http://schemas.openxmlformats.org/officeDocument/2006/relationships/image"/><Relationship Id="rId6" Target="../media/image29.png" Type="http://schemas.openxmlformats.org/officeDocument/2006/relationships/image"/><Relationship Id="rId7" Target="../media/image30.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1.png" Type="http://schemas.openxmlformats.org/officeDocument/2006/relationships/image"/><Relationship Id="rId5" Target="../media/image32.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5.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6.jpeg" Type="http://schemas.openxmlformats.org/officeDocument/2006/relationships/image"/><Relationship Id="rId5" Target="../media/image7.jpeg" Type="http://schemas.openxmlformats.org/officeDocument/2006/relationships/image"/><Relationship Id="rId6" Target="../media/image8.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9.jpeg" Type="http://schemas.openxmlformats.org/officeDocument/2006/relationships/image"/><Relationship Id="rId5" Target="../media/image10.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1.jpeg" Type="http://schemas.openxmlformats.org/officeDocument/2006/relationships/image"/><Relationship Id="rId5" Target="../media/image12.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3.jpeg" Type="http://schemas.openxmlformats.org/officeDocument/2006/relationships/image"/><Relationship Id="rId5" Target="../media/image14.jpe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4.jpeg" Type="http://schemas.openxmlformats.org/officeDocument/2006/relationships/image"/><Relationship Id="rId5" Target="../media/image15.jpe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6.jpeg" Type="http://schemas.openxmlformats.org/officeDocument/2006/relationships/image"/><Relationship Id="rId5" Target="../media/image17.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680067" y="4897467"/>
            <a:ext cx="7360133" cy="6664266"/>
          </a:xfrm>
          <a:custGeom>
            <a:avLst/>
            <a:gdLst/>
            <a:ahLst/>
            <a:cxnLst/>
            <a:rect r="r" b="b" t="t" l="l"/>
            <a:pathLst>
              <a:path h="6664266" w="7360133">
                <a:moveTo>
                  <a:pt x="0" y="0"/>
                </a:moveTo>
                <a:lnTo>
                  <a:pt x="7360134" y="0"/>
                </a:lnTo>
                <a:lnTo>
                  <a:pt x="7360134" y="6664266"/>
                </a:lnTo>
                <a:lnTo>
                  <a:pt x="0" y="66642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true" rot="0">
            <a:off x="14607933" y="-1261755"/>
            <a:ext cx="7360133" cy="6664266"/>
          </a:xfrm>
          <a:custGeom>
            <a:avLst/>
            <a:gdLst/>
            <a:ahLst/>
            <a:cxnLst/>
            <a:rect r="r" b="b" t="t" l="l"/>
            <a:pathLst>
              <a:path h="6664266" w="7360133">
                <a:moveTo>
                  <a:pt x="7360134" y="6664267"/>
                </a:moveTo>
                <a:lnTo>
                  <a:pt x="0" y="6664267"/>
                </a:lnTo>
                <a:lnTo>
                  <a:pt x="0" y="0"/>
                </a:lnTo>
                <a:lnTo>
                  <a:pt x="7360134" y="0"/>
                </a:lnTo>
                <a:lnTo>
                  <a:pt x="7360134" y="6664267"/>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4607933" y="5926167"/>
            <a:ext cx="7360133" cy="6664266"/>
          </a:xfrm>
          <a:custGeom>
            <a:avLst/>
            <a:gdLst/>
            <a:ahLst/>
            <a:cxnLst/>
            <a:rect r="r" b="b" t="t" l="l"/>
            <a:pathLst>
              <a:path h="6664266" w="7360133">
                <a:moveTo>
                  <a:pt x="0" y="0"/>
                </a:moveTo>
                <a:lnTo>
                  <a:pt x="7360134" y="0"/>
                </a:lnTo>
                <a:lnTo>
                  <a:pt x="7360134" y="6664266"/>
                </a:lnTo>
                <a:lnTo>
                  <a:pt x="0" y="66642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5" id="5"/>
          <p:cNvSpPr/>
          <p:nvPr/>
        </p:nvSpPr>
        <p:spPr>
          <a:xfrm flipH="true" flipV="true" rot="0">
            <a:off x="-3680067" y="-2511057"/>
            <a:ext cx="7360133" cy="6664266"/>
          </a:xfrm>
          <a:custGeom>
            <a:avLst/>
            <a:gdLst/>
            <a:ahLst/>
            <a:cxnLst/>
            <a:rect r="r" b="b" t="t" l="l"/>
            <a:pathLst>
              <a:path h="6664266" w="7360133">
                <a:moveTo>
                  <a:pt x="7360134" y="6664266"/>
                </a:moveTo>
                <a:lnTo>
                  <a:pt x="0" y="6664266"/>
                </a:lnTo>
                <a:lnTo>
                  <a:pt x="0" y="0"/>
                </a:lnTo>
                <a:lnTo>
                  <a:pt x="7360134" y="0"/>
                </a:lnTo>
                <a:lnTo>
                  <a:pt x="7360134" y="6664266"/>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TextBox 6" id="6"/>
          <p:cNvSpPr txBox="true"/>
          <p:nvPr/>
        </p:nvSpPr>
        <p:spPr>
          <a:xfrm rot="0">
            <a:off x="6379242" y="6560303"/>
            <a:ext cx="5529516" cy="2295525"/>
          </a:xfrm>
          <a:prstGeom prst="rect">
            <a:avLst/>
          </a:prstGeom>
        </p:spPr>
        <p:txBody>
          <a:bodyPr anchor="t" rtlCol="false" tIns="0" lIns="0" bIns="0" rIns="0">
            <a:spAutoFit/>
          </a:bodyPr>
          <a:lstStyle/>
          <a:p>
            <a:pPr algn="ctr">
              <a:lnSpc>
                <a:spcPts val="3600"/>
              </a:lnSpc>
            </a:pPr>
            <a:r>
              <a:rPr lang="en-US" sz="3000">
                <a:solidFill>
                  <a:srgbClr val="000000"/>
                </a:solidFill>
                <a:latin typeface="DG Jory"/>
                <a:ea typeface="DG Jory"/>
                <a:cs typeface="DG Jory"/>
                <a:sym typeface="DG Jory"/>
              </a:rPr>
              <a:t>Presented b</a:t>
            </a:r>
            <a:r>
              <a:rPr lang="en-US" sz="3000">
                <a:solidFill>
                  <a:srgbClr val="000000"/>
                </a:solidFill>
                <a:latin typeface="DG Jory"/>
                <a:ea typeface="DG Jory"/>
                <a:cs typeface="DG Jory"/>
                <a:sym typeface="DG Jory"/>
              </a:rPr>
              <a:t>y</a:t>
            </a:r>
          </a:p>
          <a:p>
            <a:pPr algn="ctr">
              <a:lnSpc>
                <a:spcPts val="3600"/>
              </a:lnSpc>
            </a:pPr>
            <a:r>
              <a:rPr lang="en-US" sz="3000">
                <a:solidFill>
                  <a:srgbClr val="000000"/>
                </a:solidFill>
                <a:latin typeface="DG Jory"/>
                <a:ea typeface="DG Jory"/>
                <a:cs typeface="DG Jory"/>
                <a:sym typeface="DG Jory"/>
              </a:rPr>
              <a:t>22IT420 - Keval Buch </a:t>
            </a:r>
          </a:p>
          <a:p>
            <a:pPr algn="ctr">
              <a:lnSpc>
                <a:spcPts val="3600"/>
              </a:lnSpc>
            </a:pPr>
            <a:r>
              <a:rPr lang="en-US" sz="3000">
                <a:solidFill>
                  <a:srgbClr val="000000"/>
                </a:solidFill>
                <a:latin typeface="DG Jory"/>
                <a:ea typeface="DG Jory"/>
                <a:cs typeface="DG Jory"/>
                <a:sym typeface="DG Jory"/>
              </a:rPr>
              <a:t>22IT460 - Neel Dobariya</a:t>
            </a:r>
          </a:p>
          <a:p>
            <a:pPr algn="ctr">
              <a:lnSpc>
                <a:spcPts val="3600"/>
              </a:lnSpc>
            </a:pPr>
            <a:r>
              <a:rPr lang="en-US" sz="3000">
                <a:solidFill>
                  <a:srgbClr val="000000"/>
                </a:solidFill>
                <a:latin typeface="DG Jory"/>
                <a:ea typeface="DG Jory"/>
                <a:cs typeface="DG Jory"/>
                <a:sym typeface="DG Jory"/>
              </a:rPr>
              <a:t>22IT455 - Siddhant Rathod</a:t>
            </a:r>
          </a:p>
          <a:p>
            <a:pPr algn="ctr">
              <a:lnSpc>
                <a:spcPts val="3600"/>
              </a:lnSpc>
            </a:pPr>
            <a:r>
              <a:rPr lang="en-US" sz="3000">
                <a:solidFill>
                  <a:srgbClr val="000000"/>
                </a:solidFill>
                <a:latin typeface="DG Jory"/>
                <a:ea typeface="DG Jory"/>
                <a:cs typeface="DG Jory"/>
                <a:sym typeface="DG Jory"/>
              </a:rPr>
              <a:t>22IT458 - Dhyey Bhanderi</a:t>
            </a:r>
          </a:p>
        </p:txBody>
      </p:sp>
      <p:sp>
        <p:nvSpPr>
          <p:cNvPr name="TextBox 7" id="7"/>
          <p:cNvSpPr txBox="true"/>
          <p:nvPr/>
        </p:nvSpPr>
        <p:spPr>
          <a:xfrm rot="0">
            <a:off x="6589181" y="1019175"/>
            <a:ext cx="5109638" cy="480465"/>
          </a:xfrm>
          <a:prstGeom prst="rect">
            <a:avLst/>
          </a:prstGeom>
        </p:spPr>
        <p:txBody>
          <a:bodyPr anchor="t" rtlCol="false" tIns="0" lIns="0" bIns="0" rIns="0">
            <a:spAutoFit/>
          </a:bodyPr>
          <a:lstStyle/>
          <a:p>
            <a:pPr algn="ctr" marL="0" indent="0" lvl="0">
              <a:lnSpc>
                <a:spcPts val="3726"/>
              </a:lnSpc>
              <a:spcBef>
                <a:spcPct val="0"/>
              </a:spcBef>
            </a:pPr>
            <a:r>
              <a:rPr lang="en-US" sz="3105">
                <a:solidFill>
                  <a:srgbClr val="000000"/>
                </a:solidFill>
                <a:latin typeface="DG Jory"/>
                <a:ea typeface="DG Jory"/>
                <a:cs typeface="DG Jory"/>
                <a:sym typeface="DG Jory"/>
              </a:rPr>
              <a:t>Pr</a:t>
            </a:r>
            <a:r>
              <a:rPr lang="en-US" sz="3105" strike="noStrike" u="none">
                <a:solidFill>
                  <a:srgbClr val="000000"/>
                </a:solidFill>
                <a:latin typeface="DG Jory"/>
                <a:ea typeface="DG Jory"/>
                <a:cs typeface="DG Jory"/>
                <a:sym typeface="DG Jory"/>
              </a:rPr>
              <a:t>oject-I (4IT31)</a:t>
            </a:r>
          </a:p>
        </p:txBody>
      </p:sp>
      <p:sp>
        <p:nvSpPr>
          <p:cNvPr name="TextBox 8" id="8"/>
          <p:cNvSpPr txBox="true"/>
          <p:nvPr/>
        </p:nvSpPr>
        <p:spPr>
          <a:xfrm rot="0">
            <a:off x="4043841" y="3630669"/>
            <a:ext cx="10200318" cy="1266825"/>
          </a:xfrm>
          <a:prstGeom prst="rect">
            <a:avLst/>
          </a:prstGeom>
        </p:spPr>
        <p:txBody>
          <a:bodyPr anchor="t" rtlCol="false" tIns="0" lIns="0" bIns="0" rIns="0">
            <a:spAutoFit/>
          </a:bodyPr>
          <a:lstStyle/>
          <a:p>
            <a:pPr algn="ctr">
              <a:lnSpc>
                <a:spcPts val="10012"/>
              </a:lnSpc>
            </a:pPr>
            <a:r>
              <a:rPr lang="en-US" sz="8344">
                <a:solidFill>
                  <a:srgbClr val="000000"/>
                </a:solidFill>
                <a:latin typeface="League Spartan"/>
                <a:ea typeface="League Spartan"/>
                <a:cs typeface="League Spartan"/>
                <a:sym typeface="League Spartan"/>
              </a:rPr>
              <a:t>EXAMVOLT</a:t>
            </a:r>
          </a:p>
        </p:txBody>
      </p:sp>
      <p:sp>
        <p:nvSpPr>
          <p:cNvPr name="TextBox 9" id="9"/>
          <p:cNvSpPr txBox="true"/>
          <p:nvPr/>
        </p:nvSpPr>
        <p:spPr>
          <a:xfrm rot="0">
            <a:off x="4043841" y="4754619"/>
            <a:ext cx="10200318" cy="514350"/>
          </a:xfrm>
          <a:prstGeom prst="rect">
            <a:avLst/>
          </a:prstGeom>
        </p:spPr>
        <p:txBody>
          <a:bodyPr anchor="t" rtlCol="false" tIns="0" lIns="0" bIns="0" rIns="0">
            <a:spAutoFit/>
          </a:bodyPr>
          <a:lstStyle/>
          <a:p>
            <a:pPr algn="ctr">
              <a:lnSpc>
                <a:spcPts val="4199"/>
              </a:lnSpc>
            </a:pPr>
            <a:r>
              <a:rPr lang="en-US" sz="3499">
                <a:solidFill>
                  <a:srgbClr val="000000"/>
                </a:solidFill>
                <a:latin typeface="League Spartan"/>
                <a:ea typeface="League Spartan"/>
                <a:cs typeface="League Spartan"/>
                <a:sym typeface="League Spartan"/>
              </a:rPr>
              <a:t>ONLINE EXAMINATION SYSTEM</a:t>
            </a:r>
          </a:p>
        </p:txBody>
      </p:sp>
      <p:sp>
        <p:nvSpPr>
          <p:cNvPr name="Freeform 10" id="10"/>
          <p:cNvSpPr/>
          <p:nvPr/>
        </p:nvSpPr>
        <p:spPr>
          <a:xfrm flipH="false" flipV="false" rot="0">
            <a:off x="3047342" y="444726"/>
            <a:ext cx="1638887" cy="1638887"/>
          </a:xfrm>
          <a:custGeom>
            <a:avLst/>
            <a:gdLst/>
            <a:ahLst/>
            <a:cxnLst/>
            <a:rect r="r" b="b" t="t" l="l"/>
            <a:pathLst>
              <a:path h="1638887" w="1638887">
                <a:moveTo>
                  <a:pt x="0" y="0"/>
                </a:moveTo>
                <a:lnTo>
                  <a:pt x="1638887" y="0"/>
                </a:lnTo>
                <a:lnTo>
                  <a:pt x="1638887" y="1638888"/>
                </a:lnTo>
                <a:lnTo>
                  <a:pt x="0" y="1638888"/>
                </a:lnTo>
                <a:lnTo>
                  <a:pt x="0" y="0"/>
                </a:lnTo>
                <a:close/>
              </a:path>
            </a:pathLst>
          </a:custGeom>
          <a:blipFill>
            <a:blip r:embed="rId4"/>
            <a:stretch>
              <a:fillRect l="0" t="0" r="0" b="0"/>
            </a:stretch>
          </a:blipFill>
        </p:spPr>
      </p:sp>
      <p:sp>
        <p:nvSpPr>
          <p:cNvPr name="Freeform 11" id="11"/>
          <p:cNvSpPr/>
          <p:nvPr/>
        </p:nvSpPr>
        <p:spPr>
          <a:xfrm flipH="false" flipV="false" rot="0">
            <a:off x="13806009" y="644429"/>
            <a:ext cx="1705015" cy="1239482"/>
          </a:xfrm>
          <a:custGeom>
            <a:avLst/>
            <a:gdLst/>
            <a:ahLst/>
            <a:cxnLst/>
            <a:rect r="r" b="b" t="t" l="l"/>
            <a:pathLst>
              <a:path h="1239482" w="1705015">
                <a:moveTo>
                  <a:pt x="0" y="0"/>
                </a:moveTo>
                <a:lnTo>
                  <a:pt x="1705015" y="0"/>
                </a:lnTo>
                <a:lnTo>
                  <a:pt x="1705015" y="1239482"/>
                </a:lnTo>
                <a:lnTo>
                  <a:pt x="0" y="1239482"/>
                </a:lnTo>
                <a:lnTo>
                  <a:pt x="0" y="0"/>
                </a:lnTo>
                <a:close/>
              </a:path>
            </a:pathLst>
          </a:custGeom>
          <a:blipFill>
            <a:blip r:embed="rId5"/>
            <a:stretch>
              <a:fillRect l="0" t="0" r="0" b="0"/>
            </a:stretch>
          </a:blipFill>
        </p:spPr>
      </p:sp>
      <p:sp>
        <p:nvSpPr>
          <p:cNvPr name="TextBox 12" id="12"/>
          <p:cNvSpPr txBox="true"/>
          <p:nvPr/>
        </p:nvSpPr>
        <p:spPr>
          <a:xfrm rot="0">
            <a:off x="1102028" y="6802494"/>
            <a:ext cx="5529516" cy="923925"/>
          </a:xfrm>
          <a:prstGeom prst="rect">
            <a:avLst/>
          </a:prstGeom>
        </p:spPr>
        <p:txBody>
          <a:bodyPr anchor="t" rtlCol="false" tIns="0" lIns="0" bIns="0" rIns="0">
            <a:spAutoFit/>
          </a:bodyPr>
          <a:lstStyle/>
          <a:p>
            <a:pPr algn="ctr">
              <a:lnSpc>
                <a:spcPts val="3600"/>
              </a:lnSpc>
            </a:pPr>
            <a:r>
              <a:rPr lang="en-US" sz="3000" b="true">
                <a:solidFill>
                  <a:srgbClr val="000000"/>
                </a:solidFill>
                <a:latin typeface="DG Jory Bold"/>
                <a:ea typeface="DG Jory Bold"/>
                <a:cs typeface="DG Jory Bold"/>
                <a:sym typeface="DG Jory Bold"/>
              </a:rPr>
              <a:t>Guided b</a:t>
            </a:r>
            <a:r>
              <a:rPr lang="en-US" sz="3000" b="true">
                <a:solidFill>
                  <a:srgbClr val="000000"/>
                </a:solidFill>
                <a:latin typeface="DG Jory Bold"/>
                <a:ea typeface="DG Jory Bold"/>
                <a:cs typeface="DG Jory Bold"/>
                <a:sym typeface="DG Jory Bold"/>
              </a:rPr>
              <a:t>y</a:t>
            </a:r>
          </a:p>
          <a:p>
            <a:pPr algn="ctr">
              <a:lnSpc>
                <a:spcPts val="3600"/>
              </a:lnSpc>
            </a:pPr>
            <a:r>
              <a:rPr lang="en-US" sz="3000">
                <a:solidFill>
                  <a:srgbClr val="000000"/>
                </a:solidFill>
                <a:latin typeface="DG Jory"/>
                <a:ea typeface="DG Jory"/>
                <a:cs typeface="DG Jory"/>
                <a:sym typeface="DG Jory"/>
              </a:rPr>
              <a:t>Prof. Sherin M. Jijo</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680067" y="4897467"/>
            <a:ext cx="7360133" cy="6664266"/>
          </a:xfrm>
          <a:custGeom>
            <a:avLst/>
            <a:gdLst/>
            <a:ahLst/>
            <a:cxnLst/>
            <a:rect r="r" b="b" t="t" l="l"/>
            <a:pathLst>
              <a:path h="6664266" w="7360133">
                <a:moveTo>
                  <a:pt x="0" y="0"/>
                </a:moveTo>
                <a:lnTo>
                  <a:pt x="7360134" y="0"/>
                </a:lnTo>
                <a:lnTo>
                  <a:pt x="7360134" y="6664266"/>
                </a:lnTo>
                <a:lnTo>
                  <a:pt x="0" y="66642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true" rot="0">
            <a:off x="14607933" y="-1537980"/>
            <a:ext cx="7360133" cy="6664266"/>
          </a:xfrm>
          <a:custGeom>
            <a:avLst/>
            <a:gdLst/>
            <a:ahLst/>
            <a:cxnLst/>
            <a:rect r="r" b="b" t="t" l="l"/>
            <a:pathLst>
              <a:path h="6664266" w="7360133">
                <a:moveTo>
                  <a:pt x="7360134" y="6664267"/>
                </a:moveTo>
                <a:lnTo>
                  <a:pt x="0" y="6664267"/>
                </a:lnTo>
                <a:lnTo>
                  <a:pt x="0" y="0"/>
                </a:lnTo>
                <a:lnTo>
                  <a:pt x="7360134" y="0"/>
                </a:lnTo>
                <a:lnTo>
                  <a:pt x="7360134" y="6664267"/>
                </a:lnTo>
                <a:close/>
              </a:path>
            </a:pathLst>
          </a:custGeom>
          <a:blipFill>
            <a:blip r:embed="rId2">
              <a:alphaModFix amt="38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226841" y="259714"/>
            <a:ext cx="11301259" cy="5609907"/>
          </a:xfrm>
          <a:custGeom>
            <a:avLst/>
            <a:gdLst/>
            <a:ahLst/>
            <a:cxnLst/>
            <a:rect r="r" b="b" t="t" l="l"/>
            <a:pathLst>
              <a:path h="5609907" w="11301259">
                <a:moveTo>
                  <a:pt x="0" y="0"/>
                </a:moveTo>
                <a:lnTo>
                  <a:pt x="11301259" y="0"/>
                </a:lnTo>
                <a:lnTo>
                  <a:pt x="11301259" y="5609907"/>
                </a:lnTo>
                <a:lnTo>
                  <a:pt x="0" y="5609907"/>
                </a:lnTo>
                <a:lnTo>
                  <a:pt x="0" y="0"/>
                </a:lnTo>
                <a:close/>
              </a:path>
            </a:pathLst>
          </a:custGeom>
          <a:blipFill>
            <a:blip r:embed="rId4"/>
            <a:stretch>
              <a:fillRect l="0" t="-740" r="0" b="-740"/>
            </a:stretch>
          </a:blipFill>
          <a:ln w="38100" cap="sq">
            <a:solidFill>
              <a:srgbClr val="000000"/>
            </a:solidFill>
            <a:prstDash val="solid"/>
            <a:miter/>
          </a:ln>
        </p:spPr>
      </p:sp>
      <p:sp>
        <p:nvSpPr>
          <p:cNvPr name="Freeform 5" id="5"/>
          <p:cNvSpPr/>
          <p:nvPr/>
        </p:nvSpPr>
        <p:spPr>
          <a:xfrm flipH="false" flipV="false" rot="0">
            <a:off x="226841" y="6102354"/>
            <a:ext cx="5530876" cy="4063992"/>
          </a:xfrm>
          <a:custGeom>
            <a:avLst/>
            <a:gdLst/>
            <a:ahLst/>
            <a:cxnLst/>
            <a:rect r="r" b="b" t="t" l="l"/>
            <a:pathLst>
              <a:path h="4063992" w="5530876">
                <a:moveTo>
                  <a:pt x="0" y="0"/>
                </a:moveTo>
                <a:lnTo>
                  <a:pt x="5530876" y="0"/>
                </a:lnTo>
                <a:lnTo>
                  <a:pt x="5530876" y="4063992"/>
                </a:lnTo>
                <a:lnTo>
                  <a:pt x="0" y="4063992"/>
                </a:lnTo>
                <a:lnTo>
                  <a:pt x="0" y="0"/>
                </a:lnTo>
                <a:close/>
              </a:path>
            </a:pathLst>
          </a:custGeom>
          <a:blipFill>
            <a:blip r:embed="rId5"/>
            <a:stretch>
              <a:fillRect l="0" t="0" r="0" b="0"/>
            </a:stretch>
          </a:blipFill>
          <a:ln w="38100" cap="sq">
            <a:solidFill>
              <a:srgbClr val="000000"/>
            </a:solidFill>
            <a:prstDash val="solid"/>
            <a:miter/>
          </a:ln>
        </p:spPr>
      </p:sp>
      <p:sp>
        <p:nvSpPr>
          <p:cNvPr name="Freeform 6" id="6"/>
          <p:cNvSpPr/>
          <p:nvPr/>
        </p:nvSpPr>
        <p:spPr>
          <a:xfrm flipH="false" flipV="false" rot="0">
            <a:off x="5958041" y="6479221"/>
            <a:ext cx="11934342" cy="3102929"/>
          </a:xfrm>
          <a:custGeom>
            <a:avLst/>
            <a:gdLst/>
            <a:ahLst/>
            <a:cxnLst/>
            <a:rect r="r" b="b" t="t" l="l"/>
            <a:pathLst>
              <a:path h="3102929" w="11934342">
                <a:moveTo>
                  <a:pt x="0" y="0"/>
                </a:moveTo>
                <a:lnTo>
                  <a:pt x="11934342" y="0"/>
                </a:lnTo>
                <a:lnTo>
                  <a:pt x="11934342" y="3102929"/>
                </a:lnTo>
                <a:lnTo>
                  <a:pt x="0" y="3102929"/>
                </a:lnTo>
                <a:lnTo>
                  <a:pt x="0" y="0"/>
                </a:lnTo>
                <a:close/>
              </a:path>
            </a:pathLst>
          </a:custGeom>
          <a:blipFill>
            <a:blip r:embed="rId6"/>
            <a:stretch>
              <a:fillRect l="0" t="0" r="0" b="0"/>
            </a:stretch>
          </a:blipFill>
          <a:ln w="38100" cap="sq">
            <a:solidFill>
              <a:srgbClr val="000000"/>
            </a:solidFill>
            <a:prstDash val="solid"/>
            <a:miter/>
          </a:ln>
        </p:spPr>
      </p:sp>
      <p:sp>
        <p:nvSpPr>
          <p:cNvPr name="TextBox 7" id="7"/>
          <p:cNvSpPr txBox="true"/>
          <p:nvPr/>
        </p:nvSpPr>
        <p:spPr>
          <a:xfrm rot="0">
            <a:off x="11778552" y="1980403"/>
            <a:ext cx="6375787" cy="3863171"/>
          </a:xfrm>
          <a:prstGeom prst="rect">
            <a:avLst/>
          </a:prstGeom>
        </p:spPr>
        <p:txBody>
          <a:bodyPr anchor="t" rtlCol="false" tIns="0" lIns="0" bIns="0" rIns="0">
            <a:spAutoFit/>
          </a:bodyPr>
          <a:lstStyle/>
          <a:p>
            <a:pPr algn="ctr">
              <a:lnSpc>
                <a:spcPts val="4419"/>
              </a:lnSpc>
            </a:pPr>
            <a:r>
              <a:rPr lang="en-US" sz="3156">
                <a:solidFill>
                  <a:srgbClr val="000000"/>
                </a:solidFill>
                <a:latin typeface="DG Jory"/>
                <a:ea typeface="DG Jory"/>
                <a:cs typeface="DG Jory"/>
                <a:sym typeface="DG Jory"/>
              </a:rPr>
              <a:t>Provides th</a:t>
            </a:r>
            <a:r>
              <a:rPr lang="en-US" sz="3156">
                <a:solidFill>
                  <a:srgbClr val="000000"/>
                </a:solidFill>
                <a:latin typeface="DG Jory"/>
                <a:ea typeface="DG Jory"/>
                <a:cs typeface="DG Jory"/>
                <a:sym typeface="DG Jory"/>
              </a:rPr>
              <a:t>e administrator with a high-level overview of system health and activity. Key metrics include Total Users, Total Tests, and a breakdown of Students and Teachers. Visualizations show Tests Created Per Day and User Distribution.</a:t>
            </a:r>
          </a:p>
        </p:txBody>
      </p:sp>
      <p:sp>
        <p:nvSpPr>
          <p:cNvPr name="TextBox 8" id="8"/>
          <p:cNvSpPr txBox="true"/>
          <p:nvPr/>
        </p:nvSpPr>
        <p:spPr>
          <a:xfrm rot="0">
            <a:off x="11666658" y="1369339"/>
            <a:ext cx="6186607" cy="405765"/>
          </a:xfrm>
          <a:prstGeom prst="rect">
            <a:avLst/>
          </a:prstGeom>
        </p:spPr>
        <p:txBody>
          <a:bodyPr anchor="t" rtlCol="false" tIns="0" lIns="0" bIns="0" rIns="0">
            <a:spAutoFit/>
          </a:bodyPr>
          <a:lstStyle/>
          <a:p>
            <a:pPr algn="ctr">
              <a:lnSpc>
                <a:spcPts val="3360"/>
              </a:lnSpc>
              <a:spcBef>
                <a:spcPct val="0"/>
              </a:spcBef>
            </a:pPr>
            <a:r>
              <a:rPr lang="en-US" sz="2400">
                <a:solidFill>
                  <a:srgbClr val="000000"/>
                </a:solidFill>
                <a:latin typeface="League Spartan"/>
                <a:ea typeface="League Spartan"/>
                <a:cs typeface="League Spartan"/>
                <a:sym typeface="League Spartan"/>
              </a:rPr>
              <a:t>SYSTEM-WID</a:t>
            </a:r>
            <a:r>
              <a:rPr lang="en-US" b="true" sz="2400">
                <a:solidFill>
                  <a:srgbClr val="000000"/>
                </a:solidFill>
                <a:latin typeface="League Spartan"/>
                <a:ea typeface="League Spartan"/>
                <a:cs typeface="League Spartan"/>
                <a:sym typeface="League Spartan"/>
              </a:rPr>
              <a:t>E ANALYTICS DASHBOARD</a:t>
            </a:r>
          </a:p>
        </p:txBody>
      </p:sp>
      <p:sp>
        <p:nvSpPr>
          <p:cNvPr name="Freeform 9" id="9"/>
          <p:cNvSpPr/>
          <p:nvPr/>
        </p:nvSpPr>
        <p:spPr>
          <a:xfrm flipH="false" flipV="false" rot="0">
            <a:off x="11666658" y="0"/>
            <a:ext cx="6459977" cy="6102354"/>
          </a:xfrm>
          <a:custGeom>
            <a:avLst/>
            <a:gdLst/>
            <a:ahLst/>
            <a:cxnLst/>
            <a:rect r="r" b="b" t="t" l="l"/>
            <a:pathLst>
              <a:path h="6102354" w="6459977">
                <a:moveTo>
                  <a:pt x="0" y="0"/>
                </a:moveTo>
                <a:lnTo>
                  <a:pt x="6459977" y="0"/>
                </a:lnTo>
                <a:lnTo>
                  <a:pt x="6459977" y="6102354"/>
                </a:lnTo>
                <a:lnTo>
                  <a:pt x="0" y="6102354"/>
                </a:lnTo>
                <a:lnTo>
                  <a:pt x="0" y="0"/>
                </a:lnTo>
                <a:close/>
              </a:path>
            </a:pathLst>
          </a:custGeom>
          <a:blipFill>
            <a:blip r:embed="rId7">
              <a:alphaModFix amt="17000"/>
            </a:blip>
            <a:stretch>
              <a:fillRect l="-180599" t="-70063" r="-4289" b="-13152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680067" y="4897467"/>
            <a:ext cx="7360133" cy="6664266"/>
          </a:xfrm>
          <a:custGeom>
            <a:avLst/>
            <a:gdLst/>
            <a:ahLst/>
            <a:cxnLst/>
            <a:rect r="r" b="b" t="t" l="l"/>
            <a:pathLst>
              <a:path h="6664266" w="7360133">
                <a:moveTo>
                  <a:pt x="0" y="0"/>
                </a:moveTo>
                <a:lnTo>
                  <a:pt x="7360134" y="0"/>
                </a:lnTo>
                <a:lnTo>
                  <a:pt x="7360134" y="6664266"/>
                </a:lnTo>
                <a:lnTo>
                  <a:pt x="0" y="66642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7570706" y="0"/>
            <a:ext cx="10555929" cy="6207925"/>
          </a:xfrm>
          <a:custGeom>
            <a:avLst/>
            <a:gdLst/>
            <a:ahLst/>
            <a:cxnLst/>
            <a:rect r="r" b="b" t="t" l="l"/>
            <a:pathLst>
              <a:path h="6207925" w="10555929">
                <a:moveTo>
                  <a:pt x="0" y="0"/>
                </a:moveTo>
                <a:lnTo>
                  <a:pt x="10555929" y="0"/>
                </a:lnTo>
                <a:lnTo>
                  <a:pt x="10555929" y="6207925"/>
                </a:lnTo>
                <a:lnTo>
                  <a:pt x="0" y="6207925"/>
                </a:lnTo>
                <a:lnTo>
                  <a:pt x="0" y="0"/>
                </a:lnTo>
                <a:close/>
              </a:path>
            </a:pathLst>
          </a:custGeom>
          <a:blipFill>
            <a:blip r:embed="rId4">
              <a:alphaModFix amt="17000"/>
            </a:blip>
            <a:stretch>
              <a:fillRect l="0" t="-19224" r="-1528" b="-53414"/>
            </a:stretch>
          </a:blipFill>
        </p:spPr>
      </p:sp>
      <p:sp>
        <p:nvSpPr>
          <p:cNvPr name="Freeform 4" id="4"/>
          <p:cNvSpPr/>
          <p:nvPr/>
        </p:nvSpPr>
        <p:spPr>
          <a:xfrm flipH="true" flipV="true" rot="0">
            <a:off x="14607933" y="-1261755"/>
            <a:ext cx="7360133" cy="6664266"/>
          </a:xfrm>
          <a:custGeom>
            <a:avLst/>
            <a:gdLst/>
            <a:ahLst/>
            <a:cxnLst/>
            <a:rect r="r" b="b" t="t" l="l"/>
            <a:pathLst>
              <a:path h="6664266" w="7360133">
                <a:moveTo>
                  <a:pt x="7360134" y="6664267"/>
                </a:moveTo>
                <a:lnTo>
                  <a:pt x="0" y="6664267"/>
                </a:lnTo>
                <a:lnTo>
                  <a:pt x="0" y="0"/>
                </a:lnTo>
                <a:lnTo>
                  <a:pt x="7360134" y="0"/>
                </a:lnTo>
                <a:lnTo>
                  <a:pt x="7360134" y="6664267"/>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7933759" y="176904"/>
            <a:ext cx="9043462" cy="3786950"/>
          </a:xfrm>
          <a:custGeom>
            <a:avLst/>
            <a:gdLst/>
            <a:ahLst/>
            <a:cxnLst/>
            <a:rect r="r" b="b" t="t" l="l"/>
            <a:pathLst>
              <a:path h="3786950" w="9043462">
                <a:moveTo>
                  <a:pt x="0" y="0"/>
                </a:moveTo>
                <a:lnTo>
                  <a:pt x="9043462" y="0"/>
                </a:lnTo>
                <a:lnTo>
                  <a:pt x="9043462" y="3786949"/>
                </a:lnTo>
                <a:lnTo>
                  <a:pt x="0" y="3786949"/>
                </a:lnTo>
                <a:lnTo>
                  <a:pt x="0" y="0"/>
                </a:lnTo>
                <a:close/>
              </a:path>
            </a:pathLst>
          </a:custGeom>
          <a:blipFill>
            <a:blip r:embed="rId5"/>
            <a:stretch>
              <a:fillRect l="0" t="0" r="0" b="0"/>
            </a:stretch>
          </a:blipFill>
          <a:ln w="38100" cap="sq">
            <a:solidFill>
              <a:srgbClr val="000000"/>
            </a:solidFill>
            <a:prstDash val="solid"/>
            <a:miter/>
          </a:ln>
        </p:spPr>
      </p:sp>
      <p:sp>
        <p:nvSpPr>
          <p:cNvPr name="Freeform 6" id="6"/>
          <p:cNvSpPr/>
          <p:nvPr/>
        </p:nvSpPr>
        <p:spPr>
          <a:xfrm flipH="false" flipV="false" rot="0">
            <a:off x="128663" y="335449"/>
            <a:ext cx="7062429" cy="9616924"/>
          </a:xfrm>
          <a:custGeom>
            <a:avLst/>
            <a:gdLst/>
            <a:ahLst/>
            <a:cxnLst/>
            <a:rect r="r" b="b" t="t" l="l"/>
            <a:pathLst>
              <a:path h="9616924" w="7062429">
                <a:moveTo>
                  <a:pt x="0" y="0"/>
                </a:moveTo>
                <a:lnTo>
                  <a:pt x="7062429" y="0"/>
                </a:lnTo>
                <a:lnTo>
                  <a:pt x="7062429" y="9616925"/>
                </a:lnTo>
                <a:lnTo>
                  <a:pt x="0" y="9616925"/>
                </a:lnTo>
                <a:lnTo>
                  <a:pt x="0" y="0"/>
                </a:lnTo>
                <a:close/>
              </a:path>
            </a:pathLst>
          </a:custGeom>
          <a:blipFill>
            <a:blip r:embed="rId6"/>
            <a:stretch>
              <a:fillRect l="0" t="0" r="0" b="0"/>
            </a:stretch>
          </a:blipFill>
        </p:spPr>
      </p:sp>
      <p:sp>
        <p:nvSpPr>
          <p:cNvPr name="AutoShape 7" id="7"/>
          <p:cNvSpPr/>
          <p:nvPr/>
        </p:nvSpPr>
        <p:spPr>
          <a:xfrm>
            <a:off x="7587739" y="6360325"/>
            <a:ext cx="10586525" cy="0"/>
          </a:xfrm>
          <a:prstGeom prst="line">
            <a:avLst/>
          </a:prstGeom>
          <a:ln cap="flat" w="38100">
            <a:solidFill>
              <a:srgbClr val="000000"/>
            </a:solidFill>
            <a:prstDash val="solid"/>
            <a:headEnd type="none" len="sm" w="sm"/>
            <a:tailEnd type="none" len="sm" w="sm"/>
          </a:ln>
        </p:spPr>
      </p:sp>
      <p:sp>
        <p:nvSpPr>
          <p:cNvPr name="TextBox 8" id="8"/>
          <p:cNvSpPr txBox="true"/>
          <p:nvPr/>
        </p:nvSpPr>
        <p:spPr>
          <a:xfrm rot="0">
            <a:off x="7759752" y="4549474"/>
            <a:ext cx="10394898" cy="1563201"/>
          </a:xfrm>
          <a:prstGeom prst="rect">
            <a:avLst/>
          </a:prstGeom>
        </p:spPr>
        <p:txBody>
          <a:bodyPr anchor="t" rtlCol="false" tIns="0" lIns="0" bIns="0" rIns="0">
            <a:spAutoFit/>
          </a:bodyPr>
          <a:lstStyle/>
          <a:p>
            <a:pPr algn="l">
              <a:lnSpc>
                <a:spcPts val="4139"/>
              </a:lnSpc>
            </a:pPr>
            <a:r>
              <a:rPr lang="en-US" sz="2956">
                <a:solidFill>
                  <a:srgbClr val="000000"/>
                </a:solidFill>
                <a:latin typeface="DG Jory"/>
                <a:ea typeface="DG Jory"/>
                <a:cs typeface="DG Jory"/>
                <a:sym typeface="DG Jory"/>
              </a:rPr>
              <a:t>D</a:t>
            </a:r>
            <a:r>
              <a:rPr lang="en-US" sz="2956">
                <a:solidFill>
                  <a:srgbClr val="000000"/>
                </a:solidFill>
                <a:latin typeface="DG Jory"/>
                <a:ea typeface="DG Jory"/>
                <a:cs typeface="DG Jory"/>
                <a:sym typeface="DG Jory"/>
              </a:rPr>
              <a:t>isplays essential details for a specific teacher, including their Name, Email, Organization, Account Status (e.g., active), and the total number of tests they have created on the platform.</a:t>
            </a:r>
          </a:p>
        </p:txBody>
      </p:sp>
      <p:sp>
        <p:nvSpPr>
          <p:cNvPr name="TextBox 9" id="9"/>
          <p:cNvSpPr txBox="true"/>
          <p:nvPr/>
        </p:nvSpPr>
        <p:spPr>
          <a:xfrm rot="0">
            <a:off x="7354357" y="7395612"/>
            <a:ext cx="10905068" cy="2610951"/>
          </a:xfrm>
          <a:prstGeom prst="rect">
            <a:avLst/>
          </a:prstGeom>
        </p:spPr>
        <p:txBody>
          <a:bodyPr anchor="t" rtlCol="false" tIns="0" lIns="0" bIns="0" rIns="0">
            <a:spAutoFit/>
          </a:bodyPr>
          <a:lstStyle/>
          <a:p>
            <a:pPr algn="l">
              <a:lnSpc>
                <a:spcPts val="4139"/>
              </a:lnSpc>
            </a:pPr>
            <a:r>
              <a:rPr lang="en-US" sz="2956">
                <a:solidFill>
                  <a:srgbClr val="000000"/>
                </a:solidFill>
                <a:latin typeface="DG Jory"/>
                <a:ea typeface="DG Jory"/>
                <a:cs typeface="DG Jory"/>
                <a:sym typeface="DG Jory"/>
              </a:rPr>
              <a:t>P</a:t>
            </a:r>
            <a:r>
              <a:rPr lang="en-US" sz="2956">
                <a:solidFill>
                  <a:srgbClr val="000000"/>
                </a:solidFill>
                <a:latin typeface="DG Jory"/>
                <a:ea typeface="DG Jory"/>
                <a:cs typeface="DG Jory"/>
                <a:sym typeface="DG Jory"/>
              </a:rPr>
              <a:t>rovides a comprehensive overview of a teacher's activity, including the Total Tests created, Total Submissions across all tests, and a breakdown of test statuses (Published, Completed, Drafts). It also visualizes Tests Created Over Time and shows an Overall Performance Summary (e.g., Total Average Percentage) for their exams.</a:t>
            </a:r>
          </a:p>
        </p:txBody>
      </p:sp>
      <p:sp>
        <p:nvSpPr>
          <p:cNvPr name="TextBox 10" id="10"/>
          <p:cNvSpPr txBox="true"/>
          <p:nvPr/>
        </p:nvSpPr>
        <p:spPr>
          <a:xfrm rot="0">
            <a:off x="7864527" y="4102359"/>
            <a:ext cx="4248626" cy="365759"/>
          </a:xfrm>
          <a:prstGeom prst="rect">
            <a:avLst/>
          </a:prstGeom>
        </p:spPr>
        <p:txBody>
          <a:bodyPr anchor="t" rtlCol="false" tIns="0" lIns="0" bIns="0" rIns="0">
            <a:spAutoFit/>
          </a:bodyPr>
          <a:lstStyle/>
          <a:p>
            <a:pPr algn="ctr">
              <a:lnSpc>
                <a:spcPts val="2940"/>
              </a:lnSpc>
              <a:spcBef>
                <a:spcPct val="0"/>
              </a:spcBef>
            </a:pPr>
            <a:r>
              <a:rPr lang="en-US" b="true" sz="2100">
                <a:solidFill>
                  <a:srgbClr val="000000"/>
                </a:solidFill>
                <a:latin typeface="League Spartan"/>
                <a:ea typeface="League Spartan"/>
                <a:cs typeface="League Spartan"/>
                <a:sym typeface="League Spartan"/>
              </a:rPr>
              <a:t>QUICK TEACHER PROFILE VIEW</a:t>
            </a:r>
          </a:p>
        </p:txBody>
      </p:sp>
      <p:sp>
        <p:nvSpPr>
          <p:cNvPr name="TextBox 11" id="11"/>
          <p:cNvSpPr txBox="true"/>
          <p:nvPr/>
        </p:nvSpPr>
        <p:spPr>
          <a:xfrm rot="0">
            <a:off x="6599774" y="6962136"/>
            <a:ext cx="7941484" cy="365759"/>
          </a:xfrm>
          <a:prstGeom prst="rect">
            <a:avLst/>
          </a:prstGeom>
        </p:spPr>
        <p:txBody>
          <a:bodyPr anchor="t" rtlCol="false" tIns="0" lIns="0" bIns="0" rIns="0">
            <a:spAutoFit/>
          </a:bodyPr>
          <a:lstStyle/>
          <a:p>
            <a:pPr algn="ctr">
              <a:lnSpc>
                <a:spcPts val="2940"/>
              </a:lnSpc>
              <a:spcBef>
                <a:spcPct val="0"/>
              </a:spcBef>
            </a:pPr>
            <a:r>
              <a:rPr lang="en-US" b="true" sz="2100">
                <a:solidFill>
                  <a:srgbClr val="000000"/>
                </a:solidFill>
                <a:latin typeface="League Spartan"/>
                <a:ea typeface="League Spartan"/>
                <a:cs typeface="League Spartan"/>
                <a:sym typeface="League Spartan"/>
              </a:rPr>
              <a:t>DETAILED TEACHER PERFORMANCE ANALYTICS</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5680245" cy="7920711"/>
          </a:xfrm>
          <a:custGeom>
            <a:avLst/>
            <a:gdLst/>
            <a:ahLst/>
            <a:cxnLst/>
            <a:rect r="r" b="b" t="t" l="l"/>
            <a:pathLst>
              <a:path h="7920711" w="5680245">
                <a:moveTo>
                  <a:pt x="0" y="0"/>
                </a:moveTo>
                <a:lnTo>
                  <a:pt x="5680245" y="0"/>
                </a:lnTo>
                <a:lnTo>
                  <a:pt x="5680245" y="7920711"/>
                </a:lnTo>
                <a:lnTo>
                  <a:pt x="0" y="7920711"/>
                </a:lnTo>
                <a:lnTo>
                  <a:pt x="0" y="0"/>
                </a:lnTo>
                <a:close/>
              </a:path>
            </a:pathLst>
          </a:custGeom>
          <a:blipFill>
            <a:blip r:embed="rId2">
              <a:alphaModFix amt="17000"/>
            </a:blip>
            <a:stretch>
              <a:fillRect l="-67608" t="-123106" r="-143497" b="0"/>
            </a:stretch>
          </a:blipFill>
        </p:spPr>
      </p:sp>
      <p:sp>
        <p:nvSpPr>
          <p:cNvPr name="Freeform 3" id="3"/>
          <p:cNvSpPr/>
          <p:nvPr/>
        </p:nvSpPr>
        <p:spPr>
          <a:xfrm flipH="false" flipV="false" rot="0">
            <a:off x="-3680067" y="4897467"/>
            <a:ext cx="7360133" cy="6664266"/>
          </a:xfrm>
          <a:custGeom>
            <a:avLst/>
            <a:gdLst/>
            <a:ahLst/>
            <a:cxnLst/>
            <a:rect r="r" b="b" t="t" l="l"/>
            <a:pathLst>
              <a:path h="6664266" w="7360133">
                <a:moveTo>
                  <a:pt x="0" y="0"/>
                </a:moveTo>
                <a:lnTo>
                  <a:pt x="7360134" y="0"/>
                </a:lnTo>
                <a:lnTo>
                  <a:pt x="7360134" y="6664266"/>
                </a:lnTo>
                <a:lnTo>
                  <a:pt x="0" y="6664266"/>
                </a:lnTo>
                <a:lnTo>
                  <a:pt x="0" y="0"/>
                </a:lnTo>
                <a:close/>
              </a:path>
            </a:pathLst>
          </a:custGeom>
          <a:blipFill>
            <a:blip r:embed="rId3">
              <a:alphaModFix amt="55000"/>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5680245" y="0"/>
            <a:ext cx="12607755" cy="7906869"/>
          </a:xfrm>
          <a:custGeom>
            <a:avLst/>
            <a:gdLst/>
            <a:ahLst/>
            <a:cxnLst/>
            <a:rect r="r" b="b" t="t" l="l"/>
            <a:pathLst>
              <a:path h="7906869" w="12607755">
                <a:moveTo>
                  <a:pt x="0" y="0"/>
                </a:moveTo>
                <a:lnTo>
                  <a:pt x="12607755" y="0"/>
                </a:lnTo>
                <a:lnTo>
                  <a:pt x="12607755" y="7906869"/>
                </a:lnTo>
                <a:lnTo>
                  <a:pt x="0" y="7906869"/>
                </a:lnTo>
                <a:lnTo>
                  <a:pt x="0" y="0"/>
                </a:lnTo>
                <a:close/>
              </a:path>
            </a:pathLst>
          </a:custGeom>
          <a:blipFill>
            <a:blip r:embed="rId5">
              <a:alphaModFix amt="17000"/>
            </a:blip>
            <a:stretch>
              <a:fillRect l="-1939" t="-13969" r="-1558" b="-51060"/>
            </a:stretch>
          </a:blipFill>
        </p:spPr>
      </p:sp>
      <p:sp>
        <p:nvSpPr>
          <p:cNvPr name="Freeform 5" id="5"/>
          <p:cNvSpPr/>
          <p:nvPr/>
        </p:nvSpPr>
        <p:spPr>
          <a:xfrm flipH="true" flipV="true" rot="0">
            <a:off x="15334078" y="-1520766"/>
            <a:ext cx="7360133" cy="6664266"/>
          </a:xfrm>
          <a:custGeom>
            <a:avLst/>
            <a:gdLst/>
            <a:ahLst/>
            <a:cxnLst/>
            <a:rect r="r" b="b" t="t" l="l"/>
            <a:pathLst>
              <a:path h="6664266" w="7360133">
                <a:moveTo>
                  <a:pt x="7360133" y="6664266"/>
                </a:moveTo>
                <a:lnTo>
                  <a:pt x="0" y="6664266"/>
                </a:lnTo>
                <a:lnTo>
                  <a:pt x="0" y="0"/>
                </a:lnTo>
                <a:lnTo>
                  <a:pt x="7360133" y="0"/>
                </a:lnTo>
                <a:lnTo>
                  <a:pt x="7360133" y="6664266"/>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4740214" y="4744779"/>
            <a:ext cx="6638211" cy="5720931"/>
          </a:xfrm>
          <a:custGeom>
            <a:avLst/>
            <a:gdLst/>
            <a:ahLst/>
            <a:cxnLst/>
            <a:rect r="r" b="b" t="t" l="l"/>
            <a:pathLst>
              <a:path h="5720931" w="6638211">
                <a:moveTo>
                  <a:pt x="0" y="0"/>
                </a:moveTo>
                <a:lnTo>
                  <a:pt x="6638210" y="0"/>
                </a:lnTo>
                <a:lnTo>
                  <a:pt x="6638210" y="5720931"/>
                </a:lnTo>
                <a:lnTo>
                  <a:pt x="0" y="5720931"/>
                </a:lnTo>
                <a:lnTo>
                  <a:pt x="0" y="0"/>
                </a:lnTo>
                <a:close/>
              </a:path>
            </a:pathLst>
          </a:custGeom>
          <a:blipFill>
            <a:blip r:embed="rId6">
              <a:alphaModFix amt="52000"/>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5893681" y="139466"/>
            <a:ext cx="11647607" cy="5998518"/>
          </a:xfrm>
          <a:custGeom>
            <a:avLst/>
            <a:gdLst/>
            <a:ahLst/>
            <a:cxnLst/>
            <a:rect r="r" b="b" t="t" l="l"/>
            <a:pathLst>
              <a:path h="5998518" w="11647607">
                <a:moveTo>
                  <a:pt x="0" y="0"/>
                </a:moveTo>
                <a:lnTo>
                  <a:pt x="11647607" y="0"/>
                </a:lnTo>
                <a:lnTo>
                  <a:pt x="11647607" y="5998518"/>
                </a:lnTo>
                <a:lnTo>
                  <a:pt x="0" y="5998518"/>
                </a:lnTo>
                <a:lnTo>
                  <a:pt x="0" y="0"/>
                </a:lnTo>
                <a:close/>
              </a:path>
            </a:pathLst>
          </a:custGeom>
          <a:blipFill>
            <a:blip r:embed="rId8"/>
            <a:stretch>
              <a:fillRect l="0" t="0" r="0" b="0"/>
            </a:stretch>
          </a:blipFill>
          <a:ln w="38100" cap="sq">
            <a:solidFill>
              <a:srgbClr val="000000"/>
            </a:solidFill>
            <a:prstDash val="solid"/>
            <a:miter/>
          </a:ln>
        </p:spPr>
      </p:sp>
      <p:sp>
        <p:nvSpPr>
          <p:cNvPr name="Freeform 8" id="8"/>
          <p:cNvSpPr/>
          <p:nvPr/>
        </p:nvSpPr>
        <p:spPr>
          <a:xfrm flipH="false" flipV="false" rot="0">
            <a:off x="149114" y="139466"/>
            <a:ext cx="5531131" cy="7273689"/>
          </a:xfrm>
          <a:custGeom>
            <a:avLst/>
            <a:gdLst/>
            <a:ahLst/>
            <a:cxnLst/>
            <a:rect r="r" b="b" t="t" l="l"/>
            <a:pathLst>
              <a:path h="7273689" w="5531131">
                <a:moveTo>
                  <a:pt x="0" y="0"/>
                </a:moveTo>
                <a:lnTo>
                  <a:pt x="5531131" y="0"/>
                </a:lnTo>
                <a:lnTo>
                  <a:pt x="5531131" y="7273689"/>
                </a:lnTo>
                <a:lnTo>
                  <a:pt x="0" y="7273689"/>
                </a:lnTo>
                <a:lnTo>
                  <a:pt x="0" y="0"/>
                </a:lnTo>
                <a:close/>
              </a:path>
            </a:pathLst>
          </a:custGeom>
          <a:blipFill>
            <a:blip r:embed="rId9"/>
            <a:stretch>
              <a:fillRect l="0" t="-1080" r="0" b="-1080"/>
            </a:stretch>
          </a:blipFill>
          <a:ln w="38100" cap="sq">
            <a:solidFill>
              <a:srgbClr val="000000"/>
            </a:solidFill>
            <a:prstDash val="solid"/>
            <a:miter/>
          </a:ln>
        </p:spPr>
      </p:sp>
      <p:sp>
        <p:nvSpPr>
          <p:cNvPr name="TextBox 9" id="9"/>
          <p:cNvSpPr txBox="true"/>
          <p:nvPr/>
        </p:nvSpPr>
        <p:spPr>
          <a:xfrm rot="0">
            <a:off x="11855696" y="6282476"/>
            <a:ext cx="5685592" cy="349249"/>
          </a:xfrm>
          <a:prstGeom prst="rect">
            <a:avLst/>
          </a:prstGeom>
        </p:spPr>
        <p:txBody>
          <a:bodyPr anchor="t" rtlCol="false" tIns="0" lIns="0" bIns="0" rIns="0">
            <a:spAutoFit/>
          </a:bodyPr>
          <a:lstStyle/>
          <a:p>
            <a:pPr algn="ctr">
              <a:lnSpc>
                <a:spcPts val="2800"/>
              </a:lnSpc>
              <a:spcBef>
                <a:spcPct val="0"/>
              </a:spcBef>
            </a:pPr>
            <a:r>
              <a:rPr lang="en-US" b="true" sz="2000">
                <a:solidFill>
                  <a:srgbClr val="000000"/>
                </a:solidFill>
                <a:latin typeface="League Spartan"/>
                <a:ea typeface="League Spartan"/>
                <a:cs typeface="League Spartan"/>
                <a:sym typeface="League Spartan"/>
              </a:rPr>
              <a:t>DETAILED STUDENT PERFORMANCE REPORT</a:t>
            </a:r>
          </a:p>
        </p:txBody>
      </p:sp>
      <p:sp>
        <p:nvSpPr>
          <p:cNvPr name="TextBox 10" id="10"/>
          <p:cNvSpPr txBox="true"/>
          <p:nvPr/>
        </p:nvSpPr>
        <p:spPr>
          <a:xfrm rot="0">
            <a:off x="165586" y="7557620"/>
            <a:ext cx="5079087" cy="349249"/>
          </a:xfrm>
          <a:prstGeom prst="rect">
            <a:avLst/>
          </a:prstGeom>
        </p:spPr>
        <p:txBody>
          <a:bodyPr anchor="t" rtlCol="false" tIns="0" lIns="0" bIns="0" rIns="0">
            <a:spAutoFit/>
          </a:bodyPr>
          <a:lstStyle/>
          <a:p>
            <a:pPr algn="ctr">
              <a:lnSpc>
                <a:spcPts val="2800"/>
              </a:lnSpc>
              <a:spcBef>
                <a:spcPct val="0"/>
              </a:spcBef>
            </a:pPr>
            <a:r>
              <a:rPr lang="en-US" b="true" sz="2000">
                <a:solidFill>
                  <a:srgbClr val="000000"/>
                </a:solidFill>
                <a:latin typeface="League Spartan"/>
                <a:ea typeface="League Spartan"/>
                <a:cs typeface="League Spartan"/>
                <a:sym typeface="League Spartan"/>
              </a:rPr>
              <a:t>CENTRALIZED STUDENT MANAGEMENT</a:t>
            </a:r>
          </a:p>
        </p:txBody>
      </p:sp>
      <p:sp>
        <p:nvSpPr>
          <p:cNvPr name="TextBox 11" id="11"/>
          <p:cNvSpPr txBox="true"/>
          <p:nvPr/>
        </p:nvSpPr>
        <p:spPr>
          <a:xfrm rot="0">
            <a:off x="165586" y="7916947"/>
            <a:ext cx="7893733" cy="2425531"/>
          </a:xfrm>
          <a:prstGeom prst="rect">
            <a:avLst/>
          </a:prstGeom>
        </p:spPr>
        <p:txBody>
          <a:bodyPr anchor="t" rtlCol="false" tIns="0" lIns="0" bIns="0" rIns="0">
            <a:spAutoFit/>
          </a:bodyPr>
          <a:lstStyle/>
          <a:p>
            <a:pPr algn="just">
              <a:lnSpc>
                <a:spcPts val="3859"/>
              </a:lnSpc>
            </a:pPr>
            <a:r>
              <a:rPr lang="en-US" sz="2756">
                <a:solidFill>
                  <a:srgbClr val="000000"/>
                </a:solidFill>
                <a:latin typeface="DG Jory"/>
                <a:ea typeface="DG Jory"/>
                <a:cs typeface="DG Jory"/>
                <a:sym typeface="DG Jory"/>
              </a:rPr>
              <a:t>The adm</a:t>
            </a:r>
            <a:r>
              <a:rPr lang="en-US" sz="2756">
                <a:solidFill>
                  <a:srgbClr val="000000"/>
                </a:solidFill>
                <a:latin typeface="DG Jory"/>
                <a:ea typeface="DG Jory"/>
                <a:cs typeface="DG Jory"/>
                <a:sym typeface="DG Jory"/>
              </a:rPr>
              <a:t>in can view and manage a list of all students. Key data points include Name, Email, Organization, Tests Taken, and Average Percentage. Features include search/filter options and action buttons for Analytics and Details</a:t>
            </a:r>
          </a:p>
        </p:txBody>
      </p:sp>
      <p:sp>
        <p:nvSpPr>
          <p:cNvPr name="TextBox 12" id="12"/>
          <p:cNvSpPr txBox="true"/>
          <p:nvPr/>
        </p:nvSpPr>
        <p:spPr>
          <a:xfrm rot="0">
            <a:off x="8779026" y="6774600"/>
            <a:ext cx="8771788" cy="2425531"/>
          </a:xfrm>
          <a:prstGeom prst="rect">
            <a:avLst/>
          </a:prstGeom>
        </p:spPr>
        <p:txBody>
          <a:bodyPr anchor="t" rtlCol="false" tIns="0" lIns="0" bIns="0" rIns="0">
            <a:spAutoFit/>
          </a:bodyPr>
          <a:lstStyle/>
          <a:p>
            <a:pPr algn="r">
              <a:lnSpc>
                <a:spcPts val="3859"/>
              </a:lnSpc>
            </a:pPr>
            <a:r>
              <a:rPr lang="en-US" sz="2756">
                <a:solidFill>
                  <a:srgbClr val="000000"/>
                </a:solidFill>
                <a:latin typeface="DG Jory"/>
                <a:ea typeface="DG Jory"/>
                <a:cs typeface="DG Jory"/>
                <a:sym typeface="DG Jory"/>
              </a:rPr>
              <a:t>Prov</a:t>
            </a:r>
            <a:r>
              <a:rPr lang="en-US" sz="2756">
                <a:solidFill>
                  <a:srgbClr val="000000"/>
                </a:solidFill>
                <a:latin typeface="DG Jory"/>
                <a:ea typeface="DG Jory"/>
                <a:cs typeface="DG Jory"/>
                <a:sym typeface="DG Jory"/>
              </a:rPr>
              <a:t>ides an in-depth analytics report for a specific student, summarizing test status (Assigned, Completed, Ongoing, Upcoming) and Average Percentage. Includes visual data on Assigned vs. Attempted tests and a table of Recent Test Results (Score/Total).</a:t>
            </a:r>
          </a:p>
        </p:txBody>
      </p:sp>
      <p:sp>
        <p:nvSpPr>
          <p:cNvPr name="Freeform 13" id="13"/>
          <p:cNvSpPr/>
          <p:nvPr/>
        </p:nvSpPr>
        <p:spPr>
          <a:xfrm flipH="false" flipV="false" rot="0">
            <a:off x="8254588" y="7906869"/>
            <a:ext cx="10759557" cy="2558841"/>
          </a:xfrm>
          <a:custGeom>
            <a:avLst/>
            <a:gdLst/>
            <a:ahLst/>
            <a:cxnLst/>
            <a:rect r="r" b="b" t="t" l="l"/>
            <a:pathLst>
              <a:path h="2558841" w="10759557">
                <a:moveTo>
                  <a:pt x="0" y="0"/>
                </a:moveTo>
                <a:lnTo>
                  <a:pt x="10759556" y="0"/>
                </a:lnTo>
                <a:lnTo>
                  <a:pt x="10759556" y="2558841"/>
                </a:lnTo>
                <a:lnTo>
                  <a:pt x="0" y="2558841"/>
                </a:lnTo>
                <a:lnTo>
                  <a:pt x="0" y="0"/>
                </a:lnTo>
                <a:close/>
              </a:path>
            </a:pathLst>
          </a:custGeom>
          <a:blipFill>
            <a:blip r:embed="rId5">
              <a:alphaModFix amt="17000"/>
            </a:blip>
            <a:stretch>
              <a:fillRect l="-19450" t="-281380" r="-1825" b="-128567"/>
            </a:stretch>
          </a:blipFill>
        </p:spPr>
      </p:sp>
      <p:sp>
        <p:nvSpPr>
          <p:cNvPr name="Freeform 14" id="14"/>
          <p:cNvSpPr/>
          <p:nvPr/>
        </p:nvSpPr>
        <p:spPr>
          <a:xfrm flipH="false" flipV="false" rot="0">
            <a:off x="-2504969" y="7920711"/>
            <a:ext cx="10759557" cy="2558841"/>
          </a:xfrm>
          <a:custGeom>
            <a:avLst/>
            <a:gdLst/>
            <a:ahLst/>
            <a:cxnLst/>
            <a:rect r="r" b="b" t="t" l="l"/>
            <a:pathLst>
              <a:path h="2558841" w="10759557">
                <a:moveTo>
                  <a:pt x="0" y="0"/>
                </a:moveTo>
                <a:lnTo>
                  <a:pt x="10759557" y="0"/>
                </a:lnTo>
                <a:lnTo>
                  <a:pt x="10759557" y="2558841"/>
                </a:lnTo>
                <a:lnTo>
                  <a:pt x="0" y="2558841"/>
                </a:lnTo>
                <a:lnTo>
                  <a:pt x="0" y="0"/>
                </a:lnTo>
                <a:close/>
              </a:path>
            </a:pathLst>
          </a:custGeom>
          <a:blipFill>
            <a:blip r:embed="rId2">
              <a:alphaModFix amt="17000"/>
            </a:blip>
            <a:stretch>
              <a:fillRect l="-19450" t="-281380" r="-1825" b="-128567"/>
            </a:stretch>
          </a:blipFill>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411301" y="4251580"/>
            <a:ext cx="18699301" cy="6035420"/>
          </a:xfrm>
          <a:custGeom>
            <a:avLst/>
            <a:gdLst/>
            <a:ahLst/>
            <a:cxnLst/>
            <a:rect r="r" b="b" t="t" l="l"/>
            <a:pathLst>
              <a:path h="6035420" w="18699301">
                <a:moveTo>
                  <a:pt x="0" y="0"/>
                </a:moveTo>
                <a:lnTo>
                  <a:pt x="18699301" y="0"/>
                </a:lnTo>
                <a:lnTo>
                  <a:pt x="18699301" y="6035420"/>
                </a:lnTo>
                <a:lnTo>
                  <a:pt x="0" y="6035420"/>
                </a:lnTo>
                <a:lnTo>
                  <a:pt x="0" y="0"/>
                </a:lnTo>
                <a:close/>
              </a:path>
            </a:pathLst>
          </a:custGeom>
          <a:blipFill>
            <a:blip r:embed="rId2">
              <a:alphaModFix amt="21999"/>
            </a:blip>
            <a:stretch>
              <a:fillRect l="-1909" t="-44925" r="0" b="-170817"/>
            </a:stretch>
          </a:blipFill>
        </p:spPr>
      </p:sp>
      <p:sp>
        <p:nvSpPr>
          <p:cNvPr name="Freeform 3" id="3"/>
          <p:cNvSpPr/>
          <p:nvPr/>
        </p:nvSpPr>
        <p:spPr>
          <a:xfrm flipH="false" flipV="false" rot="0">
            <a:off x="-3870567" y="4926042"/>
            <a:ext cx="7360133" cy="6664266"/>
          </a:xfrm>
          <a:custGeom>
            <a:avLst/>
            <a:gdLst/>
            <a:ahLst/>
            <a:cxnLst/>
            <a:rect r="r" b="b" t="t" l="l"/>
            <a:pathLst>
              <a:path h="6664266" w="7360133">
                <a:moveTo>
                  <a:pt x="0" y="0"/>
                </a:moveTo>
                <a:lnTo>
                  <a:pt x="7360134" y="0"/>
                </a:lnTo>
                <a:lnTo>
                  <a:pt x="7360134" y="6664266"/>
                </a:lnTo>
                <a:lnTo>
                  <a:pt x="0" y="6664266"/>
                </a:lnTo>
                <a:lnTo>
                  <a:pt x="0" y="0"/>
                </a:lnTo>
                <a:close/>
              </a:path>
            </a:pathLst>
          </a:custGeom>
          <a:blipFill>
            <a:blip r:embed="rId3">
              <a:alphaModFix amt="48000"/>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90500" y="-519508"/>
            <a:ext cx="18699301" cy="4771088"/>
          </a:xfrm>
          <a:custGeom>
            <a:avLst/>
            <a:gdLst/>
            <a:ahLst/>
            <a:cxnLst/>
            <a:rect r="r" b="b" t="t" l="l"/>
            <a:pathLst>
              <a:path h="4771088" w="18699301">
                <a:moveTo>
                  <a:pt x="0" y="0"/>
                </a:moveTo>
                <a:lnTo>
                  <a:pt x="18699301" y="0"/>
                </a:lnTo>
                <a:lnTo>
                  <a:pt x="18699301" y="4771088"/>
                </a:lnTo>
                <a:lnTo>
                  <a:pt x="0" y="4771088"/>
                </a:lnTo>
                <a:lnTo>
                  <a:pt x="0" y="0"/>
                </a:lnTo>
                <a:close/>
              </a:path>
            </a:pathLst>
          </a:custGeom>
          <a:blipFill>
            <a:blip r:embed="rId5">
              <a:alphaModFix amt="17000"/>
            </a:blip>
            <a:stretch>
              <a:fillRect l="-1909" t="-56830" r="0" b="-242583"/>
            </a:stretch>
          </a:blipFill>
        </p:spPr>
      </p:sp>
      <p:sp>
        <p:nvSpPr>
          <p:cNvPr name="Freeform 5" id="5"/>
          <p:cNvSpPr/>
          <p:nvPr/>
        </p:nvSpPr>
        <p:spPr>
          <a:xfrm flipH="true" flipV="true" rot="0">
            <a:off x="14626983" y="-914099"/>
            <a:ext cx="7360133" cy="6664266"/>
          </a:xfrm>
          <a:custGeom>
            <a:avLst/>
            <a:gdLst/>
            <a:ahLst/>
            <a:cxnLst/>
            <a:rect r="r" b="b" t="t" l="l"/>
            <a:pathLst>
              <a:path h="6664266" w="7360133">
                <a:moveTo>
                  <a:pt x="7360134" y="6664266"/>
                </a:moveTo>
                <a:lnTo>
                  <a:pt x="0" y="6664266"/>
                </a:lnTo>
                <a:lnTo>
                  <a:pt x="0" y="0"/>
                </a:lnTo>
                <a:lnTo>
                  <a:pt x="7360134" y="0"/>
                </a:lnTo>
                <a:lnTo>
                  <a:pt x="7360134" y="6664266"/>
                </a:lnTo>
                <a:close/>
              </a:path>
            </a:pathLst>
          </a:custGeom>
          <a:blipFill>
            <a:blip r:embed="rId3">
              <a:alphaModFix amt="47000"/>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185379" y="276304"/>
            <a:ext cx="11301259" cy="3588150"/>
          </a:xfrm>
          <a:custGeom>
            <a:avLst/>
            <a:gdLst/>
            <a:ahLst/>
            <a:cxnLst/>
            <a:rect r="r" b="b" t="t" l="l"/>
            <a:pathLst>
              <a:path h="3588150" w="11301259">
                <a:moveTo>
                  <a:pt x="0" y="0"/>
                </a:moveTo>
                <a:lnTo>
                  <a:pt x="11301259" y="0"/>
                </a:lnTo>
                <a:lnTo>
                  <a:pt x="11301259" y="3588149"/>
                </a:lnTo>
                <a:lnTo>
                  <a:pt x="0" y="3588149"/>
                </a:lnTo>
                <a:lnTo>
                  <a:pt x="0" y="0"/>
                </a:lnTo>
                <a:close/>
              </a:path>
            </a:pathLst>
          </a:custGeom>
          <a:blipFill>
            <a:blip r:embed="rId6"/>
            <a:stretch>
              <a:fillRect l="0" t="0" r="0" b="0"/>
            </a:stretch>
          </a:blipFill>
          <a:ln w="38100" cap="sq">
            <a:solidFill>
              <a:srgbClr val="000000"/>
            </a:solidFill>
            <a:prstDash val="solid"/>
            <a:miter/>
          </a:ln>
        </p:spPr>
      </p:sp>
      <p:sp>
        <p:nvSpPr>
          <p:cNvPr name="Freeform 7" id="7"/>
          <p:cNvSpPr/>
          <p:nvPr/>
        </p:nvSpPr>
        <p:spPr>
          <a:xfrm flipH="false" flipV="false" rot="0">
            <a:off x="185379" y="4251580"/>
            <a:ext cx="11301259" cy="5749515"/>
          </a:xfrm>
          <a:custGeom>
            <a:avLst/>
            <a:gdLst/>
            <a:ahLst/>
            <a:cxnLst/>
            <a:rect r="r" b="b" t="t" l="l"/>
            <a:pathLst>
              <a:path h="5749515" w="11301259">
                <a:moveTo>
                  <a:pt x="0" y="0"/>
                </a:moveTo>
                <a:lnTo>
                  <a:pt x="11301259" y="0"/>
                </a:lnTo>
                <a:lnTo>
                  <a:pt x="11301259" y="5749516"/>
                </a:lnTo>
                <a:lnTo>
                  <a:pt x="0" y="5749516"/>
                </a:lnTo>
                <a:lnTo>
                  <a:pt x="0" y="0"/>
                </a:lnTo>
                <a:close/>
              </a:path>
            </a:pathLst>
          </a:custGeom>
          <a:blipFill>
            <a:blip r:embed="rId7"/>
            <a:stretch>
              <a:fillRect l="0" t="0" r="0" b="0"/>
            </a:stretch>
          </a:blipFill>
          <a:ln w="38100" cap="sq">
            <a:solidFill>
              <a:srgbClr val="000000"/>
            </a:solidFill>
            <a:prstDash val="solid"/>
            <a:miter/>
          </a:ln>
        </p:spPr>
      </p:sp>
      <p:sp>
        <p:nvSpPr>
          <p:cNvPr name="TextBox 8" id="8"/>
          <p:cNvSpPr txBox="true"/>
          <p:nvPr/>
        </p:nvSpPr>
        <p:spPr>
          <a:xfrm rot="0">
            <a:off x="12417766" y="5243091"/>
            <a:ext cx="4079796" cy="365759"/>
          </a:xfrm>
          <a:prstGeom prst="rect">
            <a:avLst/>
          </a:prstGeom>
        </p:spPr>
        <p:txBody>
          <a:bodyPr anchor="t" rtlCol="false" tIns="0" lIns="0" bIns="0" rIns="0">
            <a:spAutoFit/>
          </a:bodyPr>
          <a:lstStyle/>
          <a:p>
            <a:pPr algn="ctr">
              <a:lnSpc>
                <a:spcPts val="2940"/>
              </a:lnSpc>
              <a:spcBef>
                <a:spcPct val="0"/>
              </a:spcBef>
            </a:pPr>
            <a:r>
              <a:rPr lang="en-US" sz="2100">
                <a:solidFill>
                  <a:srgbClr val="000000"/>
                </a:solidFill>
                <a:latin typeface="League Spartan"/>
                <a:ea typeface="League Spartan"/>
                <a:cs typeface="League Spartan"/>
                <a:sym typeface="League Spartan"/>
              </a:rPr>
              <a:t>DETAILED SYST</a:t>
            </a:r>
            <a:r>
              <a:rPr lang="en-US" b="true" sz="2100">
                <a:solidFill>
                  <a:srgbClr val="000000"/>
                </a:solidFill>
                <a:latin typeface="League Spartan"/>
                <a:ea typeface="League Spartan"/>
                <a:cs typeface="League Spartan"/>
                <a:sym typeface="League Spartan"/>
              </a:rPr>
              <a:t>EM ANALYTICS</a:t>
            </a:r>
          </a:p>
        </p:txBody>
      </p:sp>
      <p:sp>
        <p:nvSpPr>
          <p:cNvPr name="TextBox 9" id="9"/>
          <p:cNvSpPr txBox="true"/>
          <p:nvPr/>
        </p:nvSpPr>
        <p:spPr>
          <a:xfrm rot="0">
            <a:off x="11923405" y="962025"/>
            <a:ext cx="5718202" cy="2471902"/>
          </a:xfrm>
          <a:prstGeom prst="rect">
            <a:avLst/>
          </a:prstGeom>
        </p:spPr>
        <p:txBody>
          <a:bodyPr anchor="t" rtlCol="false" tIns="0" lIns="0" bIns="0" rIns="0">
            <a:spAutoFit/>
          </a:bodyPr>
          <a:lstStyle/>
          <a:p>
            <a:pPr algn="ctr">
              <a:lnSpc>
                <a:spcPts val="3928"/>
              </a:lnSpc>
            </a:pPr>
            <a:r>
              <a:rPr lang="en-US" b="true" sz="2806">
                <a:solidFill>
                  <a:srgbClr val="000000"/>
                </a:solidFill>
                <a:latin typeface="DG Jory Bold"/>
                <a:ea typeface="DG Jory Bold"/>
                <a:cs typeface="DG Jory Bold"/>
                <a:sym typeface="DG Jory Bold"/>
              </a:rPr>
              <a:t>The admin can easily view and manage a list of all registered organizations and institutions using the system. This provides a simple, high-level overview of the entire organizational structure.</a:t>
            </a:r>
          </a:p>
        </p:txBody>
      </p:sp>
      <p:sp>
        <p:nvSpPr>
          <p:cNvPr name="TextBox 10" id="10"/>
          <p:cNvSpPr txBox="true"/>
          <p:nvPr/>
        </p:nvSpPr>
        <p:spPr>
          <a:xfrm rot="0">
            <a:off x="11923405" y="358082"/>
            <a:ext cx="5068519" cy="365759"/>
          </a:xfrm>
          <a:prstGeom prst="rect">
            <a:avLst/>
          </a:prstGeom>
        </p:spPr>
        <p:txBody>
          <a:bodyPr anchor="t" rtlCol="false" tIns="0" lIns="0" bIns="0" rIns="0">
            <a:spAutoFit/>
          </a:bodyPr>
          <a:lstStyle/>
          <a:p>
            <a:pPr algn="ctr" marL="0" indent="0" lvl="0">
              <a:lnSpc>
                <a:spcPts val="2940"/>
              </a:lnSpc>
              <a:spcBef>
                <a:spcPct val="0"/>
              </a:spcBef>
            </a:pPr>
            <a:r>
              <a:rPr lang="en-US" b="true" sz="2100" strike="noStrike" u="none">
                <a:solidFill>
                  <a:srgbClr val="000000"/>
                </a:solidFill>
                <a:latin typeface="League Spartan"/>
                <a:ea typeface="League Spartan"/>
                <a:cs typeface="League Spartan"/>
                <a:sym typeface="League Spartan"/>
              </a:rPr>
              <a:t>ORGANIZATION MANAGEMENT</a:t>
            </a:r>
          </a:p>
        </p:txBody>
      </p:sp>
      <p:sp>
        <p:nvSpPr>
          <p:cNvPr name="TextBox 11" id="11"/>
          <p:cNvSpPr txBox="true"/>
          <p:nvPr/>
        </p:nvSpPr>
        <p:spPr>
          <a:xfrm rot="0">
            <a:off x="11767882" y="5816842"/>
            <a:ext cx="5718202" cy="2967202"/>
          </a:xfrm>
          <a:prstGeom prst="rect">
            <a:avLst/>
          </a:prstGeom>
        </p:spPr>
        <p:txBody>
          <a:bodyPr anchor="t" rtlCol="false" tIns="0" lIns="0" bIns="0" rIns="0">
            <a:spAutoFit/>
          </a:bodyPr>
          <a:lstStyle/>
          <a:p>
            <a:pPr algn="ctr">
              <a:lnSpc>
                <a:spcPts val="3928"/>
              </a:lnSpc>
            </a:pPr>
            <a:r>
              <a:rPr lang="en-US" b="true" sz="2806">
                <a:solidFill>
                  <a:srgbClr val="000000"/>
                </a:solidFill>
                <a:latin typeface="DG Jory Bold"/>
                <a:ea typeface="DG Jory Bold"/>
                <a:cs typeface="DG Jory Bold"/>
                <a:sym typeface="DG Jory Bold"/>
              </a:rPr>
              <a:t>A dedicated analytics section providing key metrics (Total Users, Total Tests, Students, Teachers) and visual data on Average Student Marks by Test and a User/Organization Distribution pie chart.</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870567" y="4926042"/>
            <a:ext cx="7360133" cy="6664266"/>
          </a:xfrm>
          <a:custGeom>
            <a:avLst/>
            <a:gdLst/>
            <a:ahLst/>
            <a:cxnLst/>
            <a:rect r="r" b="b" t="t" l="l"/>
            <a:pathLst>
              <a:path h="6664266" w="7360133">
                <a:moveTo>
                  <a:pt x="0" y="0"/>
                </a:moveTo>
                <a:lnTo>
                  <a:pt x="7360134" y="0"/>
                </a:lnTo>
                <a:lnTo>
                  <a:pt x="7360134" y="6664266"/>
                </a:lnTo>
                <a:lnTo>
                  <a:pt x="0" y="6664266"/>
                </a:lnTo>
                <a:lnTo>
                  <a:pt x="0" y="0"/>
                </a:lnTo>
                <a:close/>
              </a:path>
            </a:pathLst>
          </a:custGeom>
          <a:blipFill>
            <a:blip r:embed="rId2">
              <a:alphaModFix amt="90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true" rot="0">
            <a:off x="14626983" y="-1261755"/>
            <a:ext cx="7360133" cy="6664266"/>
          </a:xfrm>
          <a:custGeom>
            <a:avLst/>
            <a:gdLst/>
            <a:ahLst/>
            <a:cxnLst/>
            <a:rect r="r" b="b" t="t" l="l"/>
            <a:pathLst>
              <a:path h="6664266" w="7360133">
                <a:moveTo>
                  <a:pt x="7360134" y="6664267"/>
                </a:moveTo>
                <a:lnTo>
                  <a:pt x="0" y="6664267"/>
                </a:lnTo>
                <a:lnTo>
                  <a:pt x="0" y="0"/>
                </a:lnTo>
                <a:lnTo>
                  <a:pt x="7360134" y="0"/>
                </a:lnTo>
                <a:lnTo>
                  <a:pt x="7360134" y="6664267"/>
                </a:lnTo>
                <a:close/>
              </a:path>
            </a:pathLst>
          </a:custGeom>
          <a:blipFill>
            <a:blip r:embed="rId2">
              <a:alphaModFix amt="90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221216" y="99786"/>
            <a:ext cx="8611314" cy="10064372"/>
          </a:xfrm>
          <a:custGeom>
            <a:avLst/>
            <a:gdLst/>
            <a:ahLst/>
            <a:cxnLst/>
            <a:rect r="r" b="b" t="t" l="l"/>
            <a:pathLst>
              <a:path h="10064372" w="8611314">
                <a:moveTo>
                  <a:pt x="0" y="0"/>
                </a:moveTo>
                <a:lnTo>
                  <a:pt x="8611314" y="0"/>
                </a:lnTo>
                <a:lnTo>
                  <a:pt x="8611314" y="10064372"/>
                </a:lnTo>
                <a:lnTo>
                  <a:pt x="0" y="10064372"/>
                </a:lnTo>
                <a:lnTo>
                  <a:pt x="0" y="0"/>
                </a:lnTo>
                <a:close/>
              </a:path>
            </a:pathLst>
          </a:custGeom>
          <a:blipFill>
            <a:blip r:embed="rId4"/>
            <a:stretch>
              <a:fillRect l="-29562" t="0" r="-28108" b="0"/>
            </a:stretch>
          </a:blipFill>
          <a:ln w="38100" cap="sq">
            <a:solidFill>
              <a:srgbClr val="000000"/>
            </a:solidFill>
            <a:prstDash val="solid"/>
            <a:miter/>
          </a:ln>
        </p:spPr>
      </p:sp>
      <p:sp>
        <p:nvSpPr>
          <p:cNvPr name="Freeform 5" id="5"/>
          <p:cNvSpPr/>
          <p:nvPr/>
        </p:nvSpPr>
        <p:spPr>
          <a:xfrm flipH="false" flipV="false" rot="0">
            <a:off x="9667091" y="1934103"/>
            <a:ext cx="7242448" cy="8230055"/>
          </a:xfrm>
          <a:custGeom>
            <a:avLst/>
            <a:gdLst/>
            <a:ahLst/>
            <a:cxnLst/>
            <a:rect r="r" b="b" t="t" l="l"/>
            <a:pathLst>
              <a:path h="8230055" w="7242448">
                <a:moveTo>
                  <a:pt x="0" y="0"/>
                </a:moveTo>
                <a:lnTo>
                  <a:pt x="7242448" y="0"/>
                </a:lnTo>
                <a:lnTo>
                  <a:pt x="7242448" y="8230055"/>
                </a:lnTo>
                <a:lnTo>
                  <a:pt x="0" y="8230055"/>
                </a:lnTo>
                <a:lnTo>
                  <a:pt x="0" y="0"/>
                </a:lnTo>
                <a:close/>
              </a:path>
            </a:pathLst>
          </a:custGeom>
          <a:blipFill>
            <a:blip r:embed="rId5">
              <a:alphaModFix amt="20999"/>
            </a:blip>
            <a:stretch>
              <a:fillRect l="0" t="0" r="0" b="0"/>
            </a:stretch>
          </a:blipFill>
        </p:spPr>
      </p:sp>
      <p:sp>
        <p:nvSpPr>
          <p:cNvPr name="TextBox 6" id="6"/>
          <p:cNvSpPr txBox="true"/>
          <p:nvPr/>
        </p:nvSpPr>
        <p:spPr>
          <a:xfrm rot="0">
            <a:off x="9667091" y="3986162"/>
            <a:ext cx="6916221" cy="405765"/>
          </a:xfrm>
          <a:prstGeom prst="rect">
            <a:avLst/>
          </a:prstGeom>
        </p:spPr>
        <p:txBody>
          <a:bodyPr anchor="t" rtlCol="false" tIns="0" lIns="0" bIns="0" rIns="0">
            <a:spAutoFit/>
          </a:bodyPr>
          <a:lstStyle/>
          <a:p>
            <a:pPr algn="ctr">
              <a:lnSpc>
                <a:spcPts val="3360"/>
              </a:lnSpc>
              <a:spcBef>
                <a:spcPct val="0"/>
              </a:spcBef>
            </a:pPr>
            <a:r>
              <a:rPr lang="en-US" sz="2400">
                <a:solidFill>
                  <a:srgbClr val="000000"/>
                </a:solidFill>
                <a:latin typeface="League Spartan"/>
                <a:ea typeface="League Spartan"/>
                <a:cs typeface="League Spartan"/>
                <a:sym typeface="League Spartan"/>
              </a:rPr>
              <a:t>COMPREH</a:t>
            </a:r>
            <a:r>
              <a:rPr lang="en-US" b="true" sz="2400">
                <a:solidFill>
                  <a:srgbClr val="000000"/>
                </a:solidFill>
                <a:latin typeface="League Spartan"/>
                <a:ea typeface="League Spartan"/>
                <a:cs typeface="League Spartan"/>
                <a:sym typeface="League Spartan"/>
              </a:rPr>
              <a:t>ENSIVE DOWNLOADABLE REPORT</a:t>
            </a:r>
          </a:p>
        </p:txBody>
      </p:sp>
      <p:sp>
        <p:nvSpPr>
          <p:cNvPr name="TextBox 7" id="7"/>
          <p:cNvSpPr txBox="true"/>
          <p:nvPr/>
        </p:nvSpPr>
        <p:spPr>
          <a:xfrm rot="0">
            <a:off x="9493855" y="4859367"/>
            <a:ext cx="7262693" cy="3220855"/>
          </a:xfrm>
          <a:prstGeom prst="rect">
            <a:avLst/>
          </a:prstGeom>
        </p:spPr>
        <p:txBody>
          <a:bodyPr anchor="t" rtlCol="false" tIns="0" lIns="0" bIns="0" rIns="0">
            <a:spAutoFit/>
          </a:bodyPr>
          <a:lstStyle/>
          <a:p>
            <a:pPr algn="ctr">
              <a:lnSpc>
                <a:spcPts val="4282"/>
              </a:lnSpc>
            </a:pPr>
            <a:r>
              <a:rPr lang="en-US" sz="3059">
                <a:solidFill>
                  <a:srgbClr val="000000"/>
                </a:solidFill>
                <a:latin typeface="DG Jory"/>
                <a:ea typeface="DG Jory"/>
                <a:cs typeface="DG Jory"/>
                <a:sym typeface="DG Jory"/>
              </a:rPr>
              <a:t>A complete, printable PDF version of the analytics dashboard, consolidating all system metrics, performance charts (Average Student Marks, User Distribution, Daily Logins), and organizational breakdowns for offline review.</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680067" y="4897467"/>
            <a:ext cx="7360133" cy="6664266"/>
          </a:xfrm>
          <a:custGeom>
            <a:avLst/>
            <a:gdLst/>
            <a:ahLst/>
            <a:cxnLst/>
            <a:rect r="r" b="b" t="t" l="l"/>
            <a:pathLst>
              <a:path h="6664266" w="7360133">
                <a:moveTo>
                  <a:pt x="0" y="0"/>
                </a:moveTo>
                <a:lnTo>
                  <a:pt x="7360134" y="0"/>
                </a:lnTo>
                <a:lnTo>
                  <a:pt x="7360134" y="6664266"/>
                </a:lnTo>
                <a:lnTo>
                  <a:pt x="0" y="66642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true" rot="0">
            <a:off x="14607933" y="-1261755"/>
            <a:ext cx="7360133" cy="6664266"/>
          </a:xfrm>
          <a:custGeom>
            <a:avLst/>
            <a:gdLst/>
            <a:ahLst/>
            <a:cxnLst/>
            <a:rect r="r" b="b" t="t" l="l"/>
            <a:pathLst>
              <a:path h="6664266" w="7360133">
                <a:moveTo>
                  <a:pt x="7360134" y="6664267"/>
                </a:moveTo>
                <a:lnTo>
                  <a:pt x="0" y="6664267"/>
                </a:lnTo>
                <a:lnTo>
                  <a:pt x="0" y="0"/>
                </a:lnTo>
                <a:lnTo>
                  <a:pt x="7360134" y="0"/>
                </a:lnTo>
                <a:lnTo>
                  <a:pt x="7360134" y="6664267"/>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4757022" y="6029979"/>
            <a:ext cx="7360133" cy="6664266"/>
          </a:xfrm>
          <a:custGeom>
            <a:avLst/>
            <a:gdLst/>
            <a:ahLst/>
            <a:cxnLst/>
            <a:rect r="r" b="b" t="t" l="l"/>
            <a:pathLst>
              <a:path h="6664266" w="7360133">
                <a:moveTo>
                  <a:pt x="0" y="0"/>
                </a:moveTo>
                <a:lnTo>
                  <a:pt x="7360134" y="0"/>
                </a:lnTo>
                <a:lnTo>
                  <a:pt x="7360134" y="6664266"/>
                </a:lnTo>
                <a:lnTo>
                  <a:pt x="0" y="66642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5" id="5"/>
          <p:cNvSpPr/>
          <p:nvPr/>
        </p:nvSpPr>
        <p:spPr>
          <a:xfrm flipH="true" flipV="true" rot="0">
            <a:off x="-3530978" y="-2407245"/>
            <a:ext cx="7360133" cy="6664266"/>
          </a:xfrm>
          <a:custGeom>
            <a:avLst/>
            <a:gdLst/>
            <a:ahLst/>
            <a:cxnLst/>
            <a:rect r="r" b="b" t="t" l="l"/>
            <a:pathLst>
              <a:path h="6664266" w="7360133">
                <a:moveTo>
                  <a:pt x="7360134" y="6664266"/>
                </a:moveTo>
                <a:lnTo>
                  <a:pt x="0" y="6664266"/>
                </a:lnTo>
                <a:lnTo>
                  <a:pt x="0" y="0"/>
                </a:lnTo>
                <a:lnTo>
                  <a:pt x="7360134" y="0"/>
                </a:lnTo>
                <a:lnTo>
                  <a:pt x="7360134" y="6664266"/>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TextBox 6" id="6"/>
          <p:cNvSpPr txBox="true"/>
          <p:nvPr/>
        </p:nvSpPr>
        <p:spPr>
          <a:xfrm rot="0">
            <a:off x="4751838" y="4512818"/>
            <a:ext cx="8784324" cy="1261363"/>
          </a:xfrm>
          <a:prstGeom prst="rect">
            <a:avLst/>
          </a:prstGeom>
        </p:spPr>
        <p:txBody>
          <a:bodyPr anchor="t" rtlCol="false" tIns="0" lIns="0" bIns="0" rIns="0">
            <a:spAutoFit/>
          </a:bodyPr>
          <a:lstStyle/>
          <a:p>
            <a:pPr algn="ctr" marL="0" indent="0" lvl="0">
              <a:lnSpc>
                <a:spcPts val="10012"/>
              </a:lnSpc>
              <a:spcBef>
                <a:spcPct val="0"/>
              </a:spcBef>
            </a:pPr>
            <a:r>
              <a:rPr lang="en-US" b="true" sz="8344" strike="noStrike" u="none">
                <a:solidFill>
                  <a:srgbClr val="000000"/>
                </a:solidFill>
                <a:latin typeface="League Spartan"/>
                <a:ea typeface="League Spartan"/>
                <a:cs typeface="League Spartan"/>
                <a:sym typeface="League Spartan"/>
              </a:rPr>
              <a:t>THANK YOU</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680067" y="4897467"/>
            <a:ext cx="7360133" cy="6664266"/>
          </a:xfrm>
          <a:custGeom>
            <a:avLst/>
            <a:gdLst/>
            <a:ahLst/>
            <a:cxnLst/>
            <a:rect r="r" b="b" t="t" l="l"/>
            <a:pathLst>
              <a:path h="6664266" w="7360133">
                <a:moveTo>
                  <a:pt x="0" y="0"/>
                </a:moveTo>
                <a:lnTo>
                  <a:pt x="7360134" y="0"/>
                </a:lnTo>
                <a:lnTo>
                  <a:pt x="7360134" y="6664266"/>
                </a:lnTo>
                <a:lnTo>
                  <a:pt x="0" y="66642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true" rot="0">
            <a:off x="14607933" y="-1261755"/>
            <a:ext cx="7360133" cy="6664266"/>
          </a:xfrm>
          <a:custGeom>
            <a:avLst/>
            <a:gdLst/>
            <a:ahLst/>
            <a:cxnLst/>
            <a:rect r="r" b="b" t="t" l="l"/>
            <a:pathLst>
              <a:path h="6664266" w="7360133">
                <a:moveTo>
                  <a:pt x="7360134" y="6664267"/>
                </a:moveTo>
                <a:lnTo>
                  <a:pt x="0" y="6664267"/>
                </a:lnTo>
                <a:lnTo>
                  <a:pt x="0" y="0"/>
                </a:lnTo>
                <a:lnTo>
                  <a:pt x="7360134" y="0"/>
                </a:lnTo>
                <a:lnTo>
                  <a:pt x="7360134" y="6664267"/>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2046319" y="729605"/>
            <a:ext cx="14262482" cy="971743"/>
            <a:chOff x="0" y="0"/>
            <a:chExt cx="1119578" cy="76280"/>
          </a:xfrm>
        </p:grpSpPr>
        <p:sp>
          <p:nvSpPr>
            <p:cNvPr name="Freeform 5" id="5"/>
            <p:cNvSpPr/>
            <p:nvPr/>
          </p:nvSpPr>
          <p:spPr>
            <a:xfrm flipH="false" flipV="false" rot="0">
              <a:off x="0" y="0"/>
              <a:ext cx="1119578" cy="76280"/>
            </a:xfrm>
            <a:custGeom>
              <a:avLst/>
              <a:gdLst/>
              <a:ahLst/>
              <a:cxnLst/>
              <a:rect r="r" b="b" t="t" l="l"/>
              <a:pathLst>
                <a:path h="76280" w="1119578">
                  <a:moveTo>
                    <a:pt x="0" y="0"/>
                  </a:moveTo>
                  <a:lnTo>
                    <a:pt x="1119578" y="0"/>
                  </a:lnTo>
                  <a:lnTo>
                    <a:pt x="1119578" y="76280"/>
                  </a:lnTo>
                  <a:lnTo>
                    <a:pt x="0" y="76280"/>
                  </a:lnTo>
                  <a:close/>
                </a:path>
              </a:pathLst>
            </a:custGeom>
            <a:solidFill>
              <a:srgbClr val="000000">
                <a:alpha val="0"/>
              </a:srgbClr>
            </a:solidFill>
            <a:ln w="57150" cap="sq">
              <a:solidFill>
                <a:srgbClr val="56C3D0"/>
              </a:solidFill>
              <a:prstDash val="solid"/>
              <a:miter/>
            </a:ln>
          </p:spPr>
        </p:sp>
        <p:sp>
          <p:nvSpPr>
            <p:cNvPr name="TextBox 6" id="6"/>
            <p:cNvSpPr txBox="true"/>
            <p:nvPr/>
          </p:nvSpPr>
          <p:spPr>
            <a:xfrm>
              <a:off x="0" y="-38100"/>
              <a:ext cx="1119578" cy="114380"/>
            </a:xfrm>
            <a:prstGeom prst="rect">
              <a:avLst/>
            </a:prstGeom>
          </p:spPr>
          <p:txBody>
            <a:bodyPr anchor="ctr" rtlCol="false" tIns="50800" lIns="50800" bIns="50800" rIns="50800"/>
            <a:lstStyle/>
            <a:p>
              <a:pPr algn="ctr">
                <a:lnSpc>
                  <a:spcPts val="2100"/>
                </a:lnSpc>
              </a:pPr>
            </a:p>
          </p:txBody>
        </p:sp>
      </p:grpSp>
      <p:sp>
        <p:nvSpPr>
          <p:cNvPr name="TextBox 7" id="7"/>
          <p:cNvSpPr txBox="true"/>
          <p:nvPr/>
        </p:nvSpPr>
        <p:spPr>
          <a:xfrm rot="0">
            <a:off x="7521954" y="3396539"/>
            <a:ext cx="9942154" cy="4912881"/>
          </a:xfrm>
          <a:prstGeom prst="rect">
            <a:avLst/>
          </a:prstGeom>
        </p:spPr>
        <p:txBody>
          <a:bodyPr anchor="t" rtlCol="false" tIns="0" lIns="0" bIns="0" rIns="0">
            <a:spAutoFit/>
          </a:bodyPr>
          <a:lstStyle/>
          <a:p>
            <a:pPr algn="just">
              <a:lnSpc>
                <a:spcPts val="3261"/>
              </a:lnSpc>
            </a:pPr>
            <a:r>
              <a:rPr lang="en-US" sz="2329">
                <a:solidFill>
                  <a:srgbClr val="000000"/>
                </a:solidFill>
                <a:latin typeface="DG Jory"/>
                <a:ea typeface="DG Jory"/>
                <a:cs typeface="DG Jory"/>
                <a:sym typeface="DG Jory"/>
              </a:rPr>
              <a:t>       The Online Examination System automates and secures exams for educational institutions. It enables teachers to create and schedule tests, while students can take them remotely with browser lock, webcam monitoring, and token-based login. Features include AI-driven question generation, auto-evaluation, detailed analytics, result PDFs, and reliability tools like auto-save and test resume. The platform works seamlessly across devices.</a:t>
            </a:r>
          </a:p>
          <a:p>
            <a:pPr algn="just">
              <a:lnSpc>
                <a:spcPts val="3261"/>
              </a:lnSpc>
            </a:pPr>
          </a:p>
          <a:p>
            <a:pPr algn="just">
              <a:lnSpc>
                <a:spcPts val="3261"/>
              </a:lnSpc>
            </a:pPr>
            <a:r>
              <a:rPr lang="en-US" sz="2329">
                <a:solidFill>
                  <a:srgbClr val="000000"/>
                </a:solidFill>
                <a:latin typeface="DG Jory"/>
                <a:ea typeface="DG Jory"/>
                <a:cs typeface="DG Jory"/>
                <a:sym typeface="DG Jory"/>
              </a:rPr>
              <a:t>    The main objectives are to replace paper-based exams with an efficient, transparent, and scalable solution, reducing administrative effort and manual errors. With real-time monitoring and cheating prevention, it ensures exam integrity while offering instant results and performance insights for a secure and user-friendly experience.</a:t>
            </a:r>
          </a:p>
        </p:txBody>
      </p:sp>
      <p:sp>
        <p:nvSpPr>
          <p:cNvPr name="TextBox 8" id="8"/>
          <p:cNvSpPr txBox="true"/>
          <p:nvPr/>
        </p:nvSpPr>
        <p:spPr>
          <a:xfrm rot="0">
            <a:off x="1028700" y="1028700"/>
            <a:ext cx="10986990" cy="514350"/>
          </a:xfrm>
          <a:prstGeom prst="rect">
            <a:avLst/>
          </a:prstGeom>
        </p:spPr>
        <p:txBody>
          <a:bodyPr anchor="t" rtlCol="false" tIns="0" lIns="0" bIns="0" rIns="0">
            <a:spAutoFit/>
          </a:bodyPr>
          <a:lstStyle/>
          <a:p>
            <a:pPr algn="ctr">
              <a:lnSpc>
                <a:spcPts val="4117"/>
              </a:lnSpc>
            </a:pPr>
            <a:r>
              <a:rPr lang="en-US" sz="3430">
                <a:solidFill>
                  <a:srgbClr val="000000"/>
                </a:solidFill>
                <a:latin typeface="League Spartan"/>
                <a:ea typeface="League Spartan"/>
                <a:cs typeface="League Spartan"/>
                <a:sym typeface="League Spartan"/>
              </a:rPr>
              <a:t>DEFINING PROJECT SCOPE AND OBJECTIVES</a:t>
            </a:r>
          </a:p>
        </p:txBody>
      </p:sp>
      <p:grpSp>
        <p:nvGrpSpPr>
          <p:cNvPr name="Group 9" id="9"/>
          <p:cNvGrpSpPr/>
          <p:nvPr/>
        </p:nvGrpSpPr>
        <p:grpSpPr>
          <a:xfrm rot="0">
            <a:off x="2865158" y="3037269"/>
            <a:ext cx="4439528" cy="5688573"/>
            <a:chOff x="0" y="0"/>
            <a:chExt cx="477244" cy="611514"/>
          </a:xfrm>
        </p:grpSpPr>
        <p:sp>
          <p:nvSpPr>
            <p:cNvPr name="Freeform 10" id="10"/>
            <p:cNvSpPr/>
            <p:nvPr/>
          </p:nvSpPr>
          <p:spPr>
            <a:xfrm flipH="false" flipV="false" rot="0">
              <a:off x="0" y="0"/>
              <a:ext cx="477243" cy="611514"/>
            </a:xfrm>
            <a:custGeom>
              <a:avLst/>
              <a:gdLst/>
              <a:ahLst/>
              <a:cxnLst/>
              <a:rect r="r" b="b" t="t" l="l"/>
              <a:pathLst>
                <a:path h="611514" w="477243">
                  <a:moveTo>
                    <a:pt x="52316" y="0"/>
                  </a:moveTo>
                  <a:lnTo>
                    <a:pt x="424928" y="0"/>
                  </a:lnTo>
                  <a:cubicBezTo>
                    <a:pt x="438803" y="0"/>
                    <a:pt x="452109" y="5512"/>
                    <a:pt x="461921" y="15323"/>
                  </a:cubicBezTo>
                  <a:cubicBezTo>
                    <a:pt x="471732" y="25134"/>
                    <a:pt x="477243" y="38441"/>
                    <a:pt x="477243" y="52316"/>
                  </a:cubicBezTo>
                  <a:lnTo>
                    <a:pt x="477243" y="559198"/>
                  </a:lnTo>
                  <a:cubicBezTo>
                    <a:pt x="477243" y="588092"/>
                    <a:pt x="453821" y="611514"/>
                    <a:pt x="424928" y="611514"/>
                  </a:cubicBezTo>
                  <a:lnTo>
                    <a:pt x="52316" y="611514"/>
                  </a:lnTo>
                  <a:cubicBezTo>
                    <a:pt x="23423" y="611514"/>
                    <a:pt x="0" y="588092"/>
                    <a:pt x="0" y="559198"/>
                  </a:cubicBezTo>
                  <a:lnTo>
                    <a:pt x="0" y="52316"/>
                  </a:lnTo>
                  <a:cubicBezTo>
                    <a:pt x="0" y="23423"/>
                    <a:pt x="23423" y="0"/>
                    <a:pt x="52316" y="0"/>
                  </a:cubicBezTo>
                  <a:close/>
                </a:path>
              </a:pathLst>
            </a:custGeom>
            <a:blipFill>
              <a:blip r:embed="rId4"/>
              <a:stretch>
                <a:fillRect l="-14067" t="0" r="-14067" b="0"/>
              </a:stretch>
            </a:blipFill>
          </p:spPr>
        </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680067" y="4897467"/>
            <a:ext cx="7360133" cy="6664266"/>
          </a:xfrm>
          <a:custGeom>
            <a:avLst/>
            <a:gdLst/>
            <a:ahLst/>
            <a:cxnLst/>
            <a:rect r="r" b="b" t="t" l="l"/>
            <a:pathLst>
              <a:path h="6664266" w="7360133">
                <a:moveTo>
                  <a:pt x="0" y="0"/>
                </a:moveTo>
                <a:lnTo>
                  <a:pt x="7360134" y="0"/>
                </a:lnTo>
                <a:lnTo>
                  <a:pt x="7360134" y="6664266"/>
                </a:lnTo>
                <a:lnTo>
                  <a:pt x="0" y="6664266"/>
                </a:lnTo>
                <a:lnTo>
                  <a:pt x="0" y="0"/>
                </a:lnTo>
                <a:close/>
              </a:path>
            </a:pathLst>
          </a:custGeom>
          <a:blipFill>
            <a:blip r:embed="rId2">
              <a:alphaModFix amt="75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true" rot="0">
            <a:off x="14607933" y="-1261755"/>
            <a:ext cx="7360133" cy="6664266"/>
          </a:xfrm>
          <a:custGeom>
            <a:avLst/>
            <a:gdLst/>
            <a:ahLst/>
            <a:cxnLst/>
            <a:rect r="r" b="b" t="t" l="l"/>
            <a:pathLst>
              <a:path h="6664266" w="7360133">
                <a:moveTo>
                  <a:pt x="7360134" y="6664267"/>
                </a:moveTo>
                <a:lnTo>
                  <a:pt x="0" y="6664267"/>
                </a:lnTo>
                <a:lnTo>
                  <a:pt x="0" y="0"/>
                </a:lnTo>
                <a:lnTo>
                  <a:pt x="7360134" y="0"/>
                </a:lnTo>
                <a:lnTo>
                  <a:pt x="7360134" y="6664267"/>
                </a:lnTo>
                <a:close/>
              </a:path>
            </a:pathLst>
          </a:custGeom>
          <a:blipFill>
            <a:blip r:embed="rId2">
              <a:alphaModFix amt="75000"/>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303090" y="5728863"/>
            <a:ext cx="4882567" cy="851368"/>
            <a:chOff x="0" y="0"/>
            <a:chExt cx="1285944" cy="224229"/>
          </a:xfrm>
        </p:grpSpPr>
        <p:sp>
          <p:nvSpPr>
            <p:cNvPr name="Freeform 5" id="5"/>
            <p:cNvSpPr/>
            <p:nvPr/>
          </p:nvSpPr>
          <p:spPr>
            <a:xfrm flipH="false" flipV="false" rot="0">
              <a:off x="0" y="0"/>
              <a:ext cx="1285944" cy="224229"/>
            </a:xfrm>
            <a:custGeom>
              <a:avLst/>
              <a:gdLst/>
              <a:ahLst/>
              <a:cxnLst/>
              <a:rect r="r" b="b" t="t" l="l"/>
              <a:pathLst>
                <a:path h="224229" w="1285944">
                  <a:moveTo>
                    <a:pt x="0" y="0"/>
                  </a:moveTo>
                  <a:lnTo>
                    <a:pt x="1285944" y="0"/>
                  </a:lnTo>
                  <a:lnTo>
                    <a:pt x="1285944" y="224229"/>
                  </a:lnTo>
                  <a:lnTo>
                    <a:pt x="0" y="224229"/>
                  </a:lnTo>
                  <a:close/>
                </a:path>
              </a:pathLst>
            </a:custGeom>
            <a:solidFill>
              <a:srgbClr val="9BDAE9">
                <a:alpha val="49804"/>
              </a:srgbClr>
            </a:solidFill>
          </p:spPr>
        </p:sp>
        <p:sp>
          <p:nvSpPr>
            <p:cNvPr name="TextBox 6" id="6"/>
            <p:cNvSpPr txBox="true"/>
            <p:nvPr/>
          </p:nvSpPr>
          <p:spPr>
            <a:xfrm>
              <a:off x="0" y="-47625"/>
              <a:ext cx="1285944" cy="271854"/>
            </a:xfrm>
            <a:prstGeom prst="rect">
              <a:avLst/>
            </a:prstGeom>
          </p:spPr>
          <p:txBody>
            <a:bodyPr anchor="ctr" rtlCol="false" tIns="50800" lIns="50800" bIns="50800" rIns="50800"/>
            <a:lstStyle/>
            <a:p>
              <a:pPr algn="ctr">
                <a:lnSpc>
                  <a:spcPts val="2659"/>
                </a:lnSpc>
              </a:pPr>
            </a:p>
          </p:txBody>
        </p:sp>
      </p:grpSp>
      <p:grpSp>
        <p:nvGrpSpPr>
          <p:cNvPr name="Group 7" id="7"/>
          <p:cNvGrpSpPr/>
          <p:nvPr/>
        </p:nvGrpSpPr>
        <p:grpSpPr>
          <a:xfrm rot="0">
            <a:off x="3479091" y="7427141"/>
            <a:ext cx="4882567" cy="1337372"/>
            <a:chOff x="0" y="0"/>
            <a:chExt cx="1285944" cy="352230"/>
          </a:xfrm>
        </p:grpSpPr>
        <p:sp>
          <p:nvSpPr>
            <p:cNvPr name="Freeform 8" id="8"/>
            <p:cNvSpPr/>
            <p:nvPr/>
          </p:nvSpPr>
          <p:spPr>
            <a:xfrm flipH="false" flipV="false" rot="0">
              <a:off x="0" y="0"/>
              <a:ext cx="1285944" cy="352230"/>
            </a:xfrm>
            <a:custGeom>
              <a:avLst/>
              <a:gdLst/>
              <a:ahLst/>
              <a:cxnLst/>
              <a:rect r="r" b="b" t="t" l="l"/>
              <a:pathLst>
                <a:path h="352230" w="1285944">
                  <a:moveTo>
                    <a:pt x="0" y="0"/>
                  </a:moveTo>
                  <a:lnTo>
                    <a:pt x="1285944" y="0"/>
                  </a:lnTo>
                  <a:lnTo>
                    <a:pt x="1285944" y="352230"/>
                  </a:lnTo>
                  <a:lnTo>
                    <a:pt x="0" y="352230"/>
                  </a:lnTo>
                  <a:close/>
                </a:path>
              </a:pathLst>
            </a:custGeom>
            <a:solidFill>
              <a:srgbClr val="9BDAE9">
                <a:alpha val="49804"/>
              </a:srgbClr>
            </a:solidFill>
          </p:spPr>
        </p:sp>
        <p:sp>
          <p:nvSpPr>
            <p:cNvPr name="TextBox 9" id="9"/>
            <p:cNvSpPr txBox="true"/>
            <p:nvPr/>
          </p:nvSpPr>
          <p:spPr>
            <a:xfrm>
              <a:off x="0" y="-47625"/>
              <a:ext cx="1285944" cy="399855"/>
            </a:xfrm>
            <a:prstGeom prst="rect">
              <a:avLst/>
            </a:prstGeom>
          </p:spPr>
          <p:txBody>
            <a:bodyPr anchor="ctr" rtlCol="false" tIns="50800" lIns="50800" bIns="50800" rIns="50800"/>
            <a:lstStyle/>
            <a:p>
              <a:pPr algn="ctr">
                <a:lnSpc>
                  <a:spcPts val="2659"/>
                </a:lnSpc>
              </a:pPr>
            </a:p>
          </p:txBody>
        </p:sp>
      </p:grpSp>
      <p:sp>
        <p:nvSpPr>
          <p:cNvPr name="TextBox 10" id="10"/>
          <p:cNvSpPr txBox="true"/>
          <p:nvPr/>
        </p:nvSpPr>
        <p:spPr>
          <a:xfrm rot="0">
            <a:off x="3550183" y="7547852"/>
            <a:ext cx="4811475" cy="1099820"/>
          </a:xfrm>
          <a:prstGeom prst="rect">
            <a:avLst/>
          </a:prstGeom>
        </p:spPr>
        <p:txBody>
          <a:bodyPr anchor="t" rtlCol="false" tIns="0" lIns="0" bIns="0" rIns="0">
            <a:spAutoFit/>
          </a:bodyPr>
          <a:lstStyle/>
          <a:p>
            <a:pPr algn="ctr">
              <a:lnSpc>
                <a:spcPts val="4479"/>
              </a:lnSpc>
            </a:pPr>
            <a:r>
              <a:rPr lang="en-US" sz="3199">
                <a:solidFill>
                  <a:srgbClr val="000000"/>
                </a:solidFill>
                <a:latin typeface="League Spartan"/>
                <a:ea typeface="League Spartan"/>
                <a:cs typeface="League Spartan"/>
                <a:sym typeface="League Spartan"/>
              </a:rPr>
              <a:t>PROCTORED EXAM MONITORING</a:t>
            </a:r>
          </a:p>
        </p:txBody>
      </p:sp>
      <p:grpSp>
        <p:nvGrpSpPr>
          <p:cNvPr name="Group 11" id="11"/>
          <p:cNvGrpSpPr/>
          <p:nvPr/>
        </p:nvGrpSpPr>
        <p:grpSpPr>
          <a:xfrm rot="0">
            <a:off x="6204602" y="5692585"/>
            <a:ext cx="5459696" cy="851368"/>
            <a:chOff x="0" y="0"/>
            <a:chExt cx="1437945" cy="224229"/>
          </a:xfrm>
        </p:grpSpPr>
        <p:sp>
          <p:nvSpPr>
            <p:cNvPr name="Freeform 12" id="12"/>
            <p:cNvSpPr/>
            <p:nvPr/>
          </p:nvSpPr>
          <p:spPr>
            <a:xfrm flipH="false" flipV="false" rot="0">
              <a:off x="0" y="0"/>
              <a:ext cx="1437945" cy="224229"/>
            </a:xfrm>
            <a:custGeom>
              <a:avLst/>
              <a:gdLst/>
              <a:ahLst/>
              <a:cxnLst/>
              <a:rect r="r" b="b" t="t" l="l"/>
              <a:pathLst>
                <a:path h="224229" w="1437945">
                  <a:moveTo>
                    <a:pt x="0" y="0"/>
                  </a:moveTo>
                  <a:lnTo>
                    <a:pt x="1437945" y="0"/>
                  </a:lnTo>
                  <a:lnTo>
                    <a:pt x="1437945" y="224229"/>
                  </a:lnTo>
                  <a:lnTo>
                    <a:pt x="0" y="224229"/>
                  </a:lnTo>
                  <a:close/>
                </a:path>
              </a:pathLst>
            </a:custGeom>
            <a:solidFill>
              <a:srgbClr val="9BDAE9">
                <a:alpha val="49804"/>
              </a:srgbClr>
            </a:solidFill>
          </p:spPr>
        </p:sp>
        <p:sp>
          <p:nvSpPr>
            <p:cNvPr name="TextBox 13" id="13"/>
            <p:cNvSpPr txBox="true"/>
            <p:nvPr/>
          </p:nvSpPr>
          <p:spPr>
            <a:xfrm>
              <a:off x="0" y="-47625"/>
              <a:ext cx="1437945" cy="271854"/>
            </a:xfrm>
            <a:prstGeom prst="rect">
              <a:avLst/>
            </a:prstGeom>
          </p:spPr>
          <p:txBody>
            <a:bodyPr anchor="ctr" rtlCol="false" tIns="50800" lIns="50800" bIns="50800" rIns="50800"/>
            <a:lstStyle/>
            <a:p>
              <a:pPr algn="ctr">
                <a:lnSpc>
                  <a:spcPts val="2659"/>
                </a:lnSpc>
              </a:pPr>
            </a:p>
          </p:txBody>
        </p:sp>
      </p:grpSp>
      <p:sp>
        <p:nvSpPr>
          <p:cNvPr name="TextBox 14" id="14"/>
          <p:cNvSpPr txBox="true"/>
          <p:nvPr/>
        </p:nvSpPr>
        <p:spPr>
          <a:xfrm rot="0">
            <a:off x="6338170" y="5820771"/>
            <a:ext cx="5192559" cy="537845"/>
          </a:xfrm>
          <a:prstGeom prst="rect">
            <a:avLst/>
          </a:prstGeom>
        </p:spPr>
        <p:txBody>
          <a:bodyPr anchor="t" rtlCol="false" tIns="0" lIns="0" bIns="0" rIns="0">
            <a:spAutoFit/>
          </a:bodyPr>
          <a:lstStyle/>
          <a:p>
            <a:pPr algn="ctr">
              <a:lnSpc>
                <a:spcPts val="4479"/>
              </a:lnSpc>
            </a:pPr>
            <a:r>
              <a:rPr lang="en-US" sz="3199">
                <a:solidFill>
                  <a:srgbClr val="000000"/>
                </a:solidFill>
                <a:latin typeface="League Spartan"/>
                <a:ea typeface="League Spartan"/>
                <a:cs typeface="League Spartan"/>
                <a:sym typeface="League Spartan"/>
              </a:rPr>
              <a:t>TEACHER MANAGEMENT </a:t>
            </a:r>
          </a:p>
        </p:txBody>
      </p:sp>
      <p:grpSp>
        <p:nvGrpSpPr>
          <p:cNvPr name="Group 15" id="15"/>
          <p:cNvGrpSpPr/>
          <p:nvPr/>
        </p:nvGrpSpPr>
        <p:grpSpPr>
          <a:xfrm rot="0">
            <a:off x="9867900" y="7351169"/>
            <a:ext cx="5092506" cy="1413343"/>
            <a:chOff x="0" y="0"/>
            <a:chExt cx="1341236" cy="372239"/>
          </a:xfrm>
        </p:grpSpPr>
        <p:sp>
          <p:nvSpPr>
            <p:cNvPr name="Freeform 16" id="16"/>
            <p:cNvSpPr/>
            <p:nvPr/>
          </p:nvSpPr>
          <p:spPr>
            <a:xfrm flipH="false" flipV="false" rot="0">
              <a:off x="0" y="0"/>
              <a:ext cx="1341236" cy="372239"/>
            </a:xfrm>
            <a:custGeom>
              <a:avLst/>
              <a:gdLst/>
              <a:ahLst/>
              <a:cxnLst/>
              <a:rect r="r" b="b" t="t" l="l"/>
              <a:pathLst>
                <a:path h="372239" w="1341236">
                  <a:moveTo>
                    <a:pt x="0" y="0"/>
                  </a:moveTo>
                  <a:lnTo>
                    <a:pt x="1341236" y="0"/>
                  </a:lnTo>
                  <a:lnTo>
                    <a:pt x="1341236" y="372239"/>
                  </a:lnTo>
                  <a:lnTo>
                    <a:pt x="0" y="372239"/>
                  </a:lnTo>
                  <a:close/>
                </a:path>
              </a:pathLst>
            </a:custGeom>
            <a:solidFill>
              <a:srgbClr val="9BDAE9">
                <a:alpha val="49804"/>
              </a:srgbClr>
            </a:solidFill>
          </p:spPr>
        </p:sp>
        <p:sp>
          <p:nvSpPr>
            <p:cNvPr name="TextBox 17" id="17"/>
            <p:cNvSpPr txBox="true"/>
            <p:nvPr/>
          </p:nvSpPr>
          <p:spPr>
            <a:xfrm>
              <a:off x="0" y="-47625"/>
              <a:ext cx="1341236" cy="419864"/>
            </a:xfrm>
            <a:prstGeom prst="rect">
              <a:avLst/>
            </a:prstGeom>
          </p:spPr>
          <p:txBody>
            <a:bodyPr anchor="ctr" rtlCol="false" tIns="50800" lIns="50800" bIns="50800" rIns="50800"/>
            <a:lstStyle/>
            <a:p>
              <a:pPr algn="ctr">
                <a:lnSpc>
                  <a:spcPts val="2659"/>
                </a:lnSpc>
              </a:pPr>
            </a:p>
          </p:txBody>
        </p:sp>
      </p:grpSp>
      <p:sp>
        <p:nvSpPr>
          <p:cNvPr name="TextBox 18" id="18"/>
          <p:cNvSpPr txBox="true"/>
          <p:nvPr/>
        </p:nvSpPr>
        <p:spPr>
          <a:xfrm rot="0">
            <a:off x="9938992" y="7517238"/>
            <a:ext cx="4918024" cy="1099820"/>
          </a:xfrm>
          <a:prstGeom prst="rect">
            <a:avLst/>
          </a:prstGeom>
        </p:spPr>
        <p:txBody>
          <a:bodyPr anchor="t" rtlCol="false" tIns="0" lIns="0" bIns="0" rIns="0">
            <a:spAutoFit/>
          </a:bodyPr>
          <a:lstStyle/>
          <a:p>
            <a:pPr algn="ctr">
              <a:lnSpc>
                <a:spcPts val="4479"/>
              </a:lnSpc>
            </a:pPr>
            <a:r>
              <a:rPr lang="en-US" sz="3199">
                <a:solidFill>
                  <a:srgbClr val="000000"/>
                </a:solidFill>
                <a:latin typeface="League Spartan"/>
                <a:ea typeface="League Spartan"/>
                <a:cs typeface="League Spartan"/>
                <a:sym typeface="League Spartan"/>
              </a:rPr>
              <a:t>RESULT MANAGEMENT &amp; ANALYTICS</a:t>
            </a:r>
          </a:p>
        </p:txBody>
      </p:sp>
      <p:grpSp>
        <p:nvGrpSpPr>
          <p:cNvPr name="Group 19" id="19"/>
          <p:cNvGrpSpPr/>
          <p:nvPr/>
        </p:nvGrpSpPr>
        <p:grpSpPr>
          <a:xfrm rot="0">
            <a:off x="12845167" y="5728863"/>
            <a:ext cx="5264382" cy="851368"/>
            <a:chOff x="0" y="0"/>
            <a:chExt cx="1386504" cy="224229"/>
          </a:xfrm>
        </p:grpSpPr>
        <p:sp>
          <p:nvSpPr>
            <p:cNvPr name="Freeform 20" id="20"/>
            <p:cNvSpPr/>
            <p:nvPr/>
          </p:nvSpPr>
          <p:spPr>
            <a:xfrm flipH="false" flipV="false" rot="0">
              <a:off x="0" y="0"/>
              <a:ext cx="1386504" cy="224229"/>
            </a:xfrm>
            <a:custGeom>
              <a:avLst/>
              <a:gdLst/>
              <a:ahLst/>
              <a:cxnLst/>
              <a:rect r="r" b="b" t="t" l="l"/>
              <a:pathLst>
                <a:path h="224229" w="1386504">
                  <a:moveTo>
                    <a:pt x="0" y="0"/>
                  </a:moveTo>
                  <a:lnTo>
                    <a:pt x="1386504" y="0"/>
                  </a:lnTo>
                  <a:lnTo>
                    <a:pt x="1386504" y="224229"/>
                  </a:lnTo>
                  <a:lnTo>
                    <a:pt x="0" y="224229"/>
                  </a:lnTo>
                  <a:close/>
                </a:path>
              </a:pathLst>
            </a:custGeom>
            <a:solidFill>
              <a:srgbClr val="9BDAE9">
                <a:alpha val="49804"/>
              </a:srgbClr>
            </a:solidFill>
          </p:spPr>
        </p:sp>
        <p:sp>
          <p:nvSpPr>
            <p:cNvPr name="TextBox 21" id="21"/>
            <p:cNvSpPr txBox="true"/>
            <p:nvPr/>
          </p:nvSpPr>
          <p:spPr>
            <a:xfrm>
              <a:off x="0" y="-47625"/>
              <a:ext cx="1386504" cy="271854"/>
            </a:xfrm>
            <a:prstGeom prst="rect">
              <a:avLst/>
            </a:prstGeom>
          </p:spPr>
          <p:txBody>
            <a:bodyPr anchor="ctr" rtlCol="false" tIns="50800" lIns="50800" bIns="50800" rIns="50800"/>
            <a:lstStyle/>
            <a:p>
              <a:pPr algn="ctr">
                <a:lnSpc>
                  <a:spcPts val="2659"/>
                </a:lnSpc>
              </a:pPr>
            </a:p>
          </p:txBody>
        </p:sp>
      </p:grpSp>
      <p:sp>
        <p:nvSpPr>
          <p:cNvPr name="TextBox 22" id="22"/>
          <p:cNvSpPr txBox="true"/>
          <p:nvPr/>
        </p:nvSpPr>
        <p:spPr>
          <a:xfrm rot="0">
            <a:off x="12928309" y="5894932"/>
            <a:ext cx="5181241" cy="537845"/>
          </a:xfrm>
          <a:prstGeom prst="rect">
            <a:avLst/>
          </a:prstGeom>
        </p:spPr>
        <p:txBody>
          <a:bodyPr anchor="t" rtlCol="false" tIns="0" lIns="0" bIns="0" rIns="0">
            <a:spAutoFit/>
          </a:bodyPr>
          <a:lstStyle/>
          <a:p>
            <a:pPr algn="ctr">
              <a:lnSpc>
                <a:spcPts val="4479"/>
              </a:lnSpc>
            </a:pPr>
            <a:r>
              <a:rPr lang="en-US" sz="3199">
                <a:solidFill>
                  <a:srgbClr val="000000"/>
                </a:solidFill>
                <a:latin typeface="League Spartan"/>
                <a:ea typeface="League Spartan"/>
                <a:cs typeface="League Spartan"/>
                <a:sym typeface="League Spartan"/>
              </a:rPr>
              <a:t>STUDENT MANAGEMENT</a:t>
            </a:r>
          </a:p>
        </p:txBody>
      </p:sp>
      <p:grpSp>
        <p:nvGrpSpPr>
          <p:cNvPr name="Group 23" id="23"/>
          <p:cNvGrpSpPr/>
          <p:nvPr/>
        </p:nvGrpSpPr>
        <p:grpSpPr>
          <a:xfrm rot="0">
            <a:off x="7381875" y="1019175"/>
            <a:ext cx="3086100" cy="1528113"/>
            <a:chOff x="0" y="0"/>
            <a:chExt cx="812800" cy="402466"/>
          </a:xfrm>
        </p:grpSpPr>
        <p:sp>
          <p:nvSpPr>
            <p:cNvPr name="Freeform 24" id="24"/>
            <p:cNvSpPr/>
            <p:nvPr/>
          </p:nvSpPr>
          <p:spPr>
            <a:xfrm flipH="false" flipV="false" rot="0">
              <a:off x="0" y="0"/>
              <a:ext cx="812800" cy="402466"/>
            </a:xfrm>
            <a:custGeom>
              <a:avLst/>
              <a:gdLst/>
              <a:ahLst/>
              <a:cxnLst/>
              <a:rect r="r" b="b" t="t" l="l"/>
              <a:pathLst>
                <a:path h="402466" w="812800">
                  <a:moveTo>
                    <a:pt x="0" y="0"/>
                  </a:moveTo>
                  <a:lnTo>
                    <a:pt x="812800" y="0"/>
                  </a:lnTo>
                  <a:lnTo>
                    <a:pt x="812800" y="402466"/>
                  </a:lnTo>
                  <a:lnTo>
                    <a:pt x="0" y="402466"/>
                  </a:lnTo>
                  <a:close/>
                </a:path>
              </a:pathLst>
            </a:custGeom>
            <a:solidFill>
              <a:srgbClr val="000000">
                <a:alpha val="0"/>
              </a:srgbClr>
            </a:solidFill>
            <a:ln w="47625" cap="sq">
              <a:solidFill>
                <a:srgbClr val="56C3D0"/>
              </a:solidFill>
              <a:prstDash val="solid"/>
              <a:miter/>
            </a:ln>
          </p:spPr>
        </p:sp>
        <p:sp>
          <p:nvSpPr>
            <p:cNvPr name="TextBox 25" id="25"/>
            <p:cNvSpPr txBox="true"/>
            <p:nvPr/>
          </p:nvSpPr>
          <p:spPr>
            <a:xfrm>
              <a:off x="0" y="-47625"/>
              <a:ext cx="812800" cy="450091"/>
            </a:xfrm>
            <a:prstGeom prst="rect">
              <a:avLst/>
            </a:prstGeom>
          </p:spPr>
          <p:txBody>
            <a:bodyPr anchor="ctr" rtlCol="false" tIns="50800" lIns="50800" bIns="50800" rIns="50800"/>
            <a:lstStyle/>
            <a:p>
              <a:pPr algn="ctr">
                <a:lnSpc>
                  <a:spcPts val="2659"/>
                </a:lnSpc>
              </a:pPr>
            </a:p>
          </p:txBody>
        </p:sp>
      </p:grpSp>
      <p:sp>
        <p:nvSpPr>
          <p:cNvPr name="TextBox 26" id="26"/>
          <p:cNvSpPr txBox="true"/>
          <p:nvPr/>
        </p:nvSpPr>
        <p:spPr>
          <a:xfrm rot="0">
            <a:off x="5911051" y="1617770"/>
            <a:ext cx="6027748" cy="514350"/>
          </a:xfrm>
          <a:prstGeom prst="rect">
            <a:avLst/>
          </a:prstGeom>
        </p:spPr>
        <p:txBody>
          <a:bodyPr anchor="t" rtlCol="false" tIns="0" lIns="0" bIns="0" rIns="0">
            <a:spAutoFit/>
          </a:bodyPr>
          <a:lstStyle/>
          <a:p>
            <a:pPr algn="ctr">
              <a:lnSpc>
                <a:spcPts val="4115"/>
              </a:lnSpc>
            </a:pPr>
            <a:r>
              <a:rPr lang="en-US" sz="3429">
                <a:solidFill>
                  <a:srgbClr val="000000"/>
                </a:solidFill>
                <a:latin typeface="League Spartan"/>
                <a:ea typeface="League Spartan"/>
                <a:cs typeface="League Spartan"/>
                <a:sym typeface="League Spartan"/>
              </a:rPr>
              <a:t>MODULES</a:t>
            </a:r>
          </a:p>
        </p:txBody>
      </p:sp>
      <p:sp>
        <p:nvSpPr>
          <p:cNvPr name="AutoShape 27" id="27"/>
          <p:cNvSpPr/>
          <p:nvPr/>
        </p:nvSpPr>
        <p:spPr>
          <a:xfrm flipV="true">
            <a:off x="2611024" y="4030585"/>
            <a:ext cx="0" cy="1698278"/>
          </a:xfrm>
          <a:prstGeom prst="line">
            <a:avLst/>
          </a:prstGeom>
          <a:ln cap="flat" w="38100">
            <a:solidFill>
              <a:srgbClr val="000000"/>
            </a:solidFill>
            <a:prstDash val="solid"/>
            <a:headEnd type="none" len="sm" w="sm"/>
            <a:tailEnd type="none" len="sm" w="sm"/>
          </a:ln>
        </p:spPr>
      </p:sp>
      <p:sp>
        <p:nvSpPr>
          <p:cNvPr name="AutoShape 28" id="28"/>
          <p:cNvSpPr/>
          <p:nvPr/>
        </p:nvSpPr>
        <p:spPr>
          <a:xfrm flipV="true">
            <a:off x="8924925" y="4030585"/>
            <a:ext cx="0" cy="1698278"/>
          </a:xfrm>
          <a:prstGeom prst="line">
            <a:avLst/>
          </a:prstGeom>
          <a:ln cap="flat" w="38100">
            <a:solidFill>
              <a:srgbClr val="000000"/>
            </a:solidFill>
            <a:prstDash val="solid"/>
            <a:headEnd type="none" len="sm" w="sm"/>
            <a:tailEnd type="none" len="sm" w="sm"/>
          </a:ln>
        </p:spPr>
      </p:sp>
      <p:sp>
        <p:nvSpPr>
          <p:cNvPr name="AutoShape 29" id="29"/>
          <p:cNvSpPr/>
          <p:nvPr/>
        </p:nvSpPr>
        <p:spPr>
          <a:xfrm flipV="true">
            <a:off x="15238826" y="4030585"/>
            <a:ext cx="0" cy="1698278"/>
          </a:xfrm>
          <a:prstGeom prst="line">
            <a:avLst/>
          </a:prstGeom>
          <a:ln cap="flat" w="38100">
            <a:solidFill>
              <a:srgbClr val="000000"/>
            </a:solidFill>
            <a:prstDash val="solid"/>
            <a:headEnd type="none" len="sm" w="sm"/>
            <a:tailEnd type="none" len="sm" w="sm"/>
          </a:ln>
        </p:spPr>
      </p:sp>
      <p:sp>
        <p:nvSpPr>
          <p:cNvPr name="AutoShape 30" id="30"/>
          <p:cNvSpPr/>
          <p:nvPr/>
        </p:nvSpPr>
        <p:spPr>
          <a:xfrm flipV="true">
            <a:off x="12109159" y="4030585"/>
            <a:ext cx="0" cy="3320584"/>
          </a:xfrm>
          <a:prstGeom prst="line">
            <a:avLst/>
          </a:prstGeom>
          <a:ln cap="flat" w="38100">
            <a:solidFill>
              <a:srgbClr val="000000"/>
            </a:solidFill>
            <a:prstDash val="solid"/>
            <a:headEnd type="none" len="sm" w="sm"/>
            <a:tailEnd type="none" len="sm" w="sm"/>
          </a:ln>
        </p:spPr>
      </p:sp>
      <p:sp>
        <p:nvSpPr>
          <p:cNvPr name="AutoShape 31" id="31"/>
          <p:cNvSpPr/>
          <p:nvPr/>
        </p:nvSpPr>
        <p:spPr>
          <a:xfrm flipV="true">
            <a:off x="5777499" y="4030585"/>
            <a:ext cx="0" cy="3396555"/>
          </a:xfrm>
          <a:prstGeom prst="line">
            <a:avLst/>
          </a:prstGeom>
          <a:ln cap="flat" w="38100">
            <a:solidFill>
              <a:srgbClr val="000000"/>
            </a:solidFill>
            <a:prstDash val="solid"/>
            <a:headEnd type="none" len="sm" w="sm"/>
            <a:tailEnd type="none" len="sm" w="sm"/>
          </a:ln>
        </p:spPr>
      </p:sp>
      <p:sp>
        <p:nvSpPr>
          <p:cNvPr name="AutoShape 32" id="32"/>
          <p:cNvSpPr/>
          <p:nvPr/>
        </p:nvSpPr>
        <p:spPr>
          <a:xfrm flipH="true">
            <a:off x="2611024" y="4030585"/>
            <a:ext cx="12627802" cy="0"/>
          </a:xfrm>
          <a:prstGeom prst="line">
            <a:avLst/>
          </a:prstGeom>
          <a:ln cap="flat" w="38100">
            <a:solidFill>
              <a:srgbClr val="000000"/>
            </a:solidFill>
            <a:prstDash val="solid"/>
            <a:headEnd type="none" len="sm" w="sm"/>
            <a:tailEnd type="none" len="sm" w="sm"/>
          </a:ln>
        </p:spPr>
      </p:sp>
      <p:sp>
        <p:nvSpPr>
          <p:cNvPr name="AutoShape 33" id="33"/>
          <p:cNvSpPr/>
          <p:nvPr/>
        </p:nvSpPr>
        <p:spPr>
          <a:xfrm flipV="true">
            <a:off x="8924925" y="2503758"/>
            <a:ext cx="9525" cy="1526828"/>
          </a:xfrm>
          <a:prstGeom prst="line">
            <a:avLst/>
          </a:prstGeom>
          <a:ln cap="flat" w="38100">
            <a:solidFill>
              <a:srgbClr val="000000"/>
            </a:solidFill>
            <a:prstDash val="solid"/>
            <a:headEnd type="none" len="sm" w="sm"/>
            <a:tailEnd type="none" len="sm" w="sm"/>
          </a:ln>
        </p:spPr>
      </p:sp>
      <p:sp>
        <p:nvSpPr>
          <p:cNvPr name="TextBox 34" id="34"/>
          <p:cNvSpPr txBox="true"/>
          <p:nvPr/>
        </p:nvSpPr>
        <p:spPr>
          <a:xfrm rot="0">
            <a:off x="437041" y="5909036"/>
            <a:ext cx="4740383" cy="537845"/>
          </a:xfrm>
          <a:prstGeom prst="rect">
            <a:avLst/>
          </a:prstGeom>
        </p:spPr>
        <p:txBody>
          <a:bodyPr anchor="t" rtlCol="false" tIns="0" lIns="0" bIns="0" rIns="0">
            <a:spAutoFit/>
          </a:bodyPr>
          <a:lstStyle/>
          <a:p>
            <a:pPr algn="ctr">
              <a:lnSpc>
                <a:spcPts val="4479"/>
              </a:lnSpc>
            </a:pPr>
            <a:r>
              <a:rPr lang="en-US" sz="3199">
                <a:solidFill>
                  <a:srgbClr val="000000"/>
                </a:solidFill>
                <a:latin typeface="League Spartan"/>
                <a:ea typeface="League Spartan"/>
                <a:cs typeface="League Spartan"/>
                <a:sym typeface="League Spartan"/>
              </a:rPr>
              <a:t>EXAM MANAGEMENT</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680067" y="4897467"/>
            <a:ext cx="7360133" cy="6664266"/>
          </a:xfrm>
          <a:custGeom>
            <a:avLst/>
            <a:gdLst/>
            <a:ahLst/>
            <a:cxnLst/>
            <a:rect r="r" b="b" t="t" l="l"/>
            <a:pathLst>
              <a:path h="6664266" w="7360133">
                <a:moveTo>
                  <a:pt x="0" y="0"/>
                </a:moveTo>
                <a:lnTo>
                  <a:pt x="7360134" y="0"/>
                </a:lnTo>
                <a:lnTo>
                  <a:pt x="7360134" y="6664266"/>
                </a:lnTo>
                <a:lnTo>
                  <a:pt x="0" y="6664266"/>
                </a:lnTo>
                <a:lnTo>
                  <a:pt x="0" y="0"/>
                </a:lnTo>
                <a:close/>
              </a:path>
            </a:pathLst>
          </a:custGeom>
          <a:blipFill>
            <a:blip r:embed="rId2">
              <a:alphaModFix amt="80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true" rot="0">
            <a:off x="14607933" y="-1261755"/>
            <a:ext cx="7360133" cy="6664266"/>
          </a:xfrm>
          <a:custGeom>
            <a:avLst/>
            <a:gdLst/>
            <a:ahLst/>
            <a:cxnLst/>
            <a:rect r="r" b="b" t="t" l="l"/>
            <a:pathLst>
              <a:path h="6664266" w="7360133">
                <a:moveTo>
                  <a:pt x="7360134" y="6664267"/>
                </a:moveTo>
                <a:lnTo>
                  <a:pt x="0" y="6664267"/>
                </a:lnTo>
                <a:lnTo>
                  <a:pt x="0" y="0"/>
                </a:lnTo>
                <a:lnTo>
                  <a:pt x="7360134" y="0"/>
                </a:lnTo>
                <a:lnTo>
                  <a:pt x="7360134" y="6664267"/>
                </a:lnTo>
                <a:close/>
              </a:path>
            </a:pathLst>
          </a:custGeom>
          <a:blipFill>
            <a:blip r:embed="rId2">
              <a:alphaModFix amt="80000"/>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569916" y="6508863"/>
            <a:ext cx="5907084" cy="2656727"/>
          </a:xfrm>
          <a:prstGeom prst="rect">
            <a:avLst/>
          </a:prstGeom>
        </p:spPr>
        <p:txBody>
          <a:bodyPr anchor="t" rtlCol="false" tIns="0" lIns="0" bIns="0" rIns="0">
            <a:spAutoFit/>
          </a:bodyPr>
          <a:lstStyle/>
          <a:p>
            <a:pPr algn="l">
              <a:lnSpc>
                <a:spcPts val="4241"/>
              </a:lnSpc>
            </a:pPr>
            <a:r>
              <a:rPr lang="en-US" sz="3029">
                <a:solidFill>
                  <a:srgbClr val="000000"/>
                </a:solidFill>
                <a:latin typeface="DG Jory"/>
                <a:ea typeface="DG Jory"/>
                <a:cs typeface="DG Jory"/>
                <a:sym typeface="DG Jory"/>
              </a:rPr>
              <a:t>Teachers can quickly create, title, and schedule new exams, defining essential parameters like class name, duration, total marks, and setting test rules (e.g., MCQ, Coding).</a:t>
            </a:r>
          </a:p>
        </p:txBody>
      </p:sp>
      <p:sp>
        <p:nvSpPr>
          <p:cNvPr name="TextBox 5" id="5"/>
          <p:cNvSpPr txBox="true"/>
          <p:nvPr/>
        </p:nvSpPr>
        <p:spPr>
          <a:xfrm rot="0">
            <a:off x="-2272813" y="1028700"/>
            <a:ext cx="10986990" cy="514350"/>
          </a:xfrm>
          <a:prstGeom prst="rect">
            <a:avLst/>
          </a:prstGeom>
        </p:spPr>
        <p:txBody>
          <a:bodyPr anchor="t" rtlCol="false" tIns="0" lIns="0" bIns="0" rIns="0">
            <a:spAutoFit/>
          </a:bodyPr>
          <a:lstStyle/>
          <a:p>
            <a:pPr algn="ctr">
              <a:lnSpc>
                <a:spcPts val="4117"/>
              </a:lnSpc>
            </a:pPr>
            <a:r>
              <a:rPr lang="en-US" sz="3430">
                <a:solidFill>
                  <a:srgbClr val="000000"/>
                </a:solidFill>
                <a:latin typeface="League Spartan"/>
                <a:ea typeface="League Spartan"/>
                <a:cs typeface="League Spartan"/>
                <a:sym typeface="League Spartan"/>
              </a:rPr>
              <a:t>TEACHER MODULE</a:t>
            </a:r>
          </a:p>
        </p:txBody>
      </p:sp>
      <p:grpSp>
        <p:nvGrpSpPr>
          <p:cNvPr name="Group 6" id="6"/>
          <p:cNvGrpSpPr/>
          <p:nvPr/>
        </p:nvGrpSpPr>
        <p:grpSpPr>
          <a:xfrm rot="0">
            <a:off x="-7785482" y="748655"/>
            <a:ext cx="14262482" cy="971743"/>
            <a:chOff x="0" y="0"/>
            <a:chExt cx="1119578" cy="76280"/>
          </a:xfrm>
        </p:grpSpPr>
        <p:sp>
          <p:nvSpPr>
            <p:cNvPr name="Freeform 7" id="7"/>
            <p:cNvSpPr/>
            <p:nvPr/>
          </p:nvSpPr>
          <p:spPr>
            <a:xfrm flipH="false" flipV="false" rot="0">
              <a:off x="0" y="0"/>
              <a:ext cx="1119578" cy="76280"/>
            </a:xfrm>
            <a:custGeom>
              <a:avLst/>
              <a:gdLst/>
              <a:ahLst/>
              <a:cxnLst/>
              <a:rect r="r" b="b" t="t" l="l"/>
              <a:pathLst>
                <a:path h="76280" w="1119578">
                  <a:moveTo>
                    <a:pt x="0" y="0"/>
                  </a:moveTo>
                  <a:lnTo>
                    <a:pt x="1119578" y="0"/>
                  </a:lnTo>
                  <a:lnTo>
                    <a:pt x="1119578" y="76280"/>
                  </a:lnTo>
                  <a:lnTo>
                    <a:pt x="0" y="76280"/>
                  </a:lnTo>
                  <a:close/>
                </a:path>
              </a:pathLst>
            </a:custGeom>
            <a:solidFill>
              <a:srgbClr val="000000">
                <a:alpha val="0"/>
              </a:srgbClr>
            </a:solidFill>
            <a:ln w="57150" cap="sq">
              <a:solidFill>
                <a:srgbClr val="56C3D0"/>
              </a:solidFill>
              <a:prstDash val="solid"/>
              <a:miter/>
            </a:ln>
          </p:spPr>
        </p:sp>
        <p:sp>
          <p:nvSpPr>
            <p:cNvPr name="TextBox 8" id="8"/>
            <p:cNvSpPr txBox="true"/>
            <p:nvPr/>
          </p:nvSpPr>
          <p:spPr>
            <a:xfrm>
              <a:off x="0" y="-38100"/>
              <a:ext cx="1119578" cy="114380"/>
            </a:xfrm>
            <a:prstGeom prst="rect">
              <a:avLst/>
            </a:prstGeom>
          </p:spPr>
          <p:txBody>
            <a:bodyPr anchor="ctr" rtlCol="false" tIns="50800" lIns="50800" bIns="50800" rIns="50800"/>
            <a:lstStyle/>
            <a:p>
              <a:pPr algn="ctr">
                <a:lnSpc>
                  <a:spcPts val="2100"/>
                </a:lnSpc>
              </a:pPr>
            </a:p>
          </p:txBody>
        </p:sp>
      </p:grpSp>
      <p:sp>
        <p:nvSpPr>
          <p:cNvPr name="Freeform 9" id="9"/>
          <p:cNvSpPr/>
          <p:nvPr/>
        </p:nvSpPr>
        <p:spPr>
          <a:xfrm flipH="false" flipV="false" rot="0">
            <a:off x="382573" y="2319334"/>
            <a:ext cx="6316305" cy="3889360"/>
          </a:xfrm>
          <a:custGeom>
            <a:avLst/>
            <a:gdLst/>
            <a:ahLst/>
            <a:cxnLst/>
            <a:rect r="r" b="b" t="t" l="l"/>
            <a:pathLst>
              <a:path h="3889360" w="6316305">
                <a:moveTo>
                  <a:pt x="0" y="0"/>
                </a:moveTo>
                <a:lnTo>
                  <a:pt x="6316304" y="0"/>
                </a:lnTo>
                <a:lnTo>
                  <a:pt x="6316304" y="3889360"/>
                </a:lnTo>
                <a:lnTo>
                  <a:pt x="0" y="3889360"/>
                </a:lnTo>
                <a:lnTo>
                  <a:pt x="0" y="0"/>
                </a:lnTo>
                <a:close/>
              </a:path>
            </a:pathLst>
          </a:custGeom>
          <a:blipFill>
            <a:blip r:embed="rId4"/>
            <a:stretch>
              <a:fillRect l="-9698" t="0" r="-21315" b="0"/>
            </a:stretch>
          </a:blipFill>
          <a:ln w="38100" cap="sq">
            <a:solidFill>
              <a:srgbClr val="000000"/>
            </a:solidFill>
            <a:prstDash val="solid"/>
            <a:miter/>
          </a:ln>
        </p:spPr>
      </p:sp>
      <p:sp>
        <p:nvSpPr>
          <p:cNvPr name="Freeform 10" id="10"/>
          <p:cNvSpPr/>
          <p:nvPr/>
        </p:nvSpPr>
        <p:spPr>
          <a:xfrm flipH="false" flipV="false" rot="0">
            <a:off x="12410305" y="2319334"/>
            <a:ext cx="5688278" cy="3889360"/>
          </a:xfrm>
          <a:custGeom>
            <a:avLst/>
            <a:gdLst/>
            <a:ahLst/>
            <a:cxnLst/>
            <a:rect r="r" b="b" t="t" l="l"/>
            <a:pathLst>
              <a:path h="3889360" w="5688278">
                <a:moveTo>
                  <a:pt x="0" y="0"/>
                </a:moveTo>
                <a:lnTo>
                  <a:pt x="5688279" y="0"/>
                </a:lnTo>
                <a:lnTo>
                  <a:pt x="5688279" y="3889360"/>
                </a:lnTo>
                <a:lnTo>
                  <a:pt x="0" y="3889360"/>
                </a:lnTo>
                <a:lnTo>
                  <a:pt x="0" y="0"/>
                </a:lnTo>
                <a:close/>
              </a:path>
            </a:pathLst>
          </a:custGeom>
          <a:blipFill>
            <a:blip r:embed="rId5"/>
            <a:stretch>
              <a:fillRect l="0" t="0" r="0" b="0"/>
            </a:stretch>
          </a:blipFill>
          <a:ln w="38100" cap="sq">
            <a:solidFill>
              <a:srgbClr val="000000"/>
            </a:solidFill>
            <a:prstDash val="solid"/>
            <a:miter/>
          </a:ln>
        </p:spPr>
      </p:sp>
      <p:sp>
        <p:nvSpPr>
          <p:cNvPr name="Freeform 11" id="11"/>
          <p:cNvSpPr/>
          <p:nvPr/>
        </p:nvSpPr>
        <p:spPr>
          <a:xfrm flipH="false" flipV="false" rot="0">
            <a:off x="7272651" y="2319334"/>
            <a:ext cx="4337555" cy="3889360"/>
          </a:xfrm>
          <a:custGeom>
            <a:avLst/>
            <a:gdLst/>
            <a:ahLst/>
            <a:cxnLst/>
            <a:rect r="r" b="b" t="t" l="l"/>
            <a:pathLst>
              <a:path h="3889360" w="4337555">
                <a:moveTo>
                  <a:pt x="0" y="0"/>
                </a:moveTo>
                <a:lnTo>
                  <a:pt x="4337554" y="0"/>
                </a:lnTo>
                <a:lnTo>
                  <a:pt x="4337554" y="3889360"/>
                </a:lnTo>
                <a:lnTo>
                  <a:pt x="0" y="3889360"/>
                </a:lnTo>
                <a:lnTo>
                  <a:pt x="0" y="0"/>
                </a:lnTo>
                <a:close/>
              </a:path>
            </a:pathLst>
          </a:custGeom>
          <a:blipFill>
            <a:blip r:embed="rId6"/>
            <a:stretch>
              <a:fillRect l="0" t="-4143" r="0" b="-30628"/>
            </a:stretch>
          </a:blipFill>
          <a:ln w="38100" cap="sq">
            <a:solidFill>
              <a:srgbClr val="000000"/>
            </a:solidFill>
            <a:prstDash val="solid"/>
            <a:miter/>
          </a:ln>
        </p:spPr>
      </p:sp>
      <p:sp>
        <p:nvSpPr>
          <p:cNvPr name="TextBox 12" id="12"/>
          <p:cNvSpPr txBox="true"/>
          <p:nvPr/>
        </p:nvSpPr>
        <p:spPr>
          <a:xfrm rot="0">
            <a:off x="7015476" y="6454683"/>
            <a:ext cx="5137655" cy="3190127"/>
          </a:xfrm>
          <a:prstGeom prst="rect">
            <a:avLst/>
          </a:prstGeom>
        </p:spPr>
        <p:txBody>
          <a:bodyPr anchor="t" rtlCol="false" tIns="0" lIns="0" bIns="0" rIns="0">
            <a:spAutoFit/>
          </a:bodyPr>
          <a:lstStyle/>
          <a:p>
            <a:pPr algn="l">
              <a:lnSpc>
                <a:spcPts val="4241"/>
              </a:lnSpc>
            </a:pPr>
            <a:r>
              <a:rPr lang="en-US" sz="3029">
                <a:solidFill>
                  <a:srgbClr val="000000"/>
                </a:solidFill>
                <a:latin typeface="DG Jory"/>
                <a:ea typeface="DG Jory"/>
                <a:cs typeface="DG Jory"/>
                <a:sym typeface="DG Jory"/>
              </a:rPr>
              <a:t>Generate questions instantly by uploading a PDF/DOCX/TXT or using a text prompt. Teachers can easily set the question type (MCQ), difficulty level, and number of questions.</a:t>
            </a:r>
          </a:p>
        </p:txBody>
      </p:sp>
      <p:sp>
        <p:nvSpPr>
          <p:cNvPr name="TextBox 13" id="13"/>
          <p:cNvSpPr txBox="true"/>
          <p:nvPr/>
        </p:nvSpPr>
        <p:spPr>
          <a:xfrm rot="0">
            <a:off x="12410305" y="6464208"/>
            <a:ext cx="5529689" cy="3190127"/>
          </a:xfrm>
          <a:prstGeom prst="rect">
            <a:avLst/>
          </a:prstGeom>
        </p:spPr>
        <p:txBody>
          <a:bodyPr anchor="t" rtlCol="false" tIns="0" lIns="0" bIns="0" rIns="0">
            <a:spAutoFit/>
          </a:bodyPr>
          <a:lstStyle/>
          <a:p>
            <a:pPr algn="l">
              <a:lnSpc>
                <a:spcPts val="4241"/>
              </a:lnSpc>
            </a:pPr>
            <a:r>
              <a:rPr lang="en-US" sz="3029">
                <a:solidFill>
                  <a:srgbClr val="000000"/>
                </a:solidFill>
                <a:latin typeface="DG Jory"/>
                <a:ea typeface="DG Jory"/>
                <a:cs typeface="DG Jory"/>
                <a:sym typeface="DG Jory"/>
              </a:rPr>
              <a:t>Import large question banks quickly using a CSV/Excel template. This feature supports structured data entry for the question, options, correct answer, subject, difficulty, and marks.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680067" y="5107017"/>
            <a:ext cx="7360133" cy="6664266"/>
          </a:xfrm>
          <a:custGeom>
            <a:avLst/>
            <a:gdLst/>
            <a:ahLst/>
            <a:cxnLst/>
            <a:rect r="r" b="b" t="t" l="l"/>
            <a:pathLst>
              <a:path h="6664266" w="7360133">
                <a:moveTo>
                  <a:pt x="0" y="0"/>
                </a:moveTo>
                <a:lnTo>
                  <a:pt x="7360134" y="0"/>
                </a:lnTo>
                <a:lnTo>
                  <a:pt x="7360134" y="6664266"/>
                </a:lnTo>
                <a:lnTo>
                  <a:pt x="0" y="6664266"/>
                </a:lnTo>
                <a:lnTo>
                  <a:pt x="0" y="0"/>
                </a:lnTo>
                <a:close/>
              </a:path>
            </a:pathLst>
          </a:custGeom>
          <a:blipFill>
            <a:blip r:embed="rId2">
              <a:alphaModFix amt="90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true" rot="0">
            <a:off x="14607933" y="-1261755"/>
            <a:ext cx="7360133" cy="6664266"/>
          </a:xfrm>
          <a:custGeom>
            <a:avLst/>
            <a:gdLst/>
            <a:ahLst/>
            <a:cxnLst/>
            <a:rect r="r" b="b" t="t" l="l"/>
            <a:pathLst>
              <a:path h="6664266" w="7360133">
                <a:moveTo>
                  <a:pt x="7360134" y="6664267"/>
                </a:moveTo>
                <a:lnTo>
                  <a:pt x="0" y="6664267"/>
                </a:lnTo>
                <a:lnTo>
                  <a:pt x="0" y="0"/>
                </a:lnTo>
                <a:lnTo>
                  <a:pt x="7360134" y="0"/>
                </a:lnTo>
                <a:lnTo>
                  <a:pt x="7360134" y="6664267"/>
                </a:lnTo>
                <a:close/>
              </a:path>
            </a:pathLst>
          </a:custGeom>
          <a:blipFill>
            <a:blip r:embed="rId2">
              <a:alphaModFix amt="90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9985362" y="710436"/>
            <a:ext cx="7894076" cy="4726578"/>
          </a:xfrm>
          <a:custGeom>
            <a:avLst/>
            <a:gdLst/>
            <a:ahLst/>
            <a:cxnLst/>
            <a:rect r="r" b="b" t="t" l="l"/>
            <a:pathLst>
              <a:path h="4726578" w="7894076">
                <a:moveTo>
                  <a:pt x="0" y="0"/>
                </a:moveTo>
                <a:lnTo>
                  <a:pt x="7894075" y="0"/>
                </a:lnTo>
                <a:lnTo>
                  <a:pt x="7894075" y="4726578"/>
                </a:lnTo>
                <a:lnTo>
                  <a:pt x="0" y="4726578"/>
                </a:lnTo>
                <a:lnTo>
                  <a:pt x="0" y="0"/>
                </a:lnTo>
                <a:close/>
              </a:path>
            </a:pathLst>
          </a:custGeom>
          <a:blipFill>
            <a:blip r:embed="rId4"/>
            <a:stretch>
              <a:fillRect l="0" t="0" r="0" b="0"/>
            </a:stretch>
          </a:blipFill>
          <a:ln w="38100" cap="sq">
            <a:solidFill>
              <a:srgbClr val="000000"/>
            </a:solidFill>
            <a:prstDash val="solid"/>
            <a:miter/>
          </a:ln>
        </p:spPr>
      </p:sp>
      <p:sp>
        <p:nvSpPr>
          <p:cNvPr name="Freeform 5" id="5"/>
          <p:cNvSpPr/>
          <p:nvPr/>
        </p:nvSpPr>
        <p:spPr>
          <a:xfrm flipH="false" flipV="false" rot="0">
            <a:off x="600625" y="710436"/>
            <a:ext cx="8220135" cy="4726578"/>
          </a:xfrm>
          <a:custGeom>
            <a:avLst/>
            <a:gdLst/>
            <a:ahLst/>
            <a:cxnLst/>
            <a:rect r="r" b="b" t="t" l="l"/>
            <a:pathLst>
              <a:path h="4726578" w="8220135">
                <a:moveTo>
                  <a:pt x="0" y="0"/>
                </a:moveTo>
                <a:lnTo>
                  <a:pt x="8220135" y="0"/>
                </a:lnTo>
                <a:lnTo>
                  <a:pt x="8220135" y="4726578"/>
                </a:lnTo>
                <a:lnTo>
                  <a:pt x="0" y="4726578"/>
                </a:lnTo>
                <a:lnTo>
                  <a:pt x="0" y="0"/>
                </a:lnTo>
                <a:close/>
              </a:path>
            </a:pathLst>
          </a:custGeom>
          <a:blipFill>
            <a:blip r:embed="rId5"/>
            <a:stretch>
              <a:fillRect l="0" t="0" r="0" b="0"/>
            </a:stretch>
          </a:blipFill>
          <a:ln w="38100" cap="sq">
            <a:solidFill>
              <a:srgbClr val="000000"/>
            </a:solidFill>
            <a:prstDash val="solid"/>
            <a:miter/>
          </a:ln>
        </p:spPr>
      </p:sp>
      <p:sp>
        <p:nvSpPr>
          <p:cNvPr name="TextBox 6" id="6"/>
          <p:cNvSpPr txBox="true"/>
          <p:nvPr/>
        </p:nvSpPr>
        <p:spPr>
          <a:xfrm rot="0">
            <a:off x="600625" y="6766183"/>
            <a:ext cx="8543375" cy="2196987"/>
          </a:xfrm>
          <a:prstGeom prst="rect">
            <a:avLst/>
          </a:prstGeom>
        </p:spPr>
        <p:txBody>
          <a:bodyPr anchor="t" rtlCol="false" tIns="0" lIns="0" bIns="0" rIns="0">
            <a:spAutoFit/>
          </a:bodyPr>
          <a:lstStyle/>
          <a:p>
            <a:pPr algn="ctr">
              <a:lnSpc>
                <a:spcPts val="4381"/>
              </a:lnSpc>
            </a:pPr>
            <a:r>
              <a:rPr lang="en-US" sz="3129">
                <a:solidFill>
                  <a:srgbClr val="000000"/>
                </a:solidFill>
                <a:latin typeface="DG Jory"/>
                <a:ea typeface="DG Jory"/>
                <a:cs typeface="DG Jory"/>
                <a:sym typeface="DG Jory"/>
              </a:rPr>
              <a:t> Provides a centralized view for teachers to manage all created tests. Quickly see test title, type, and class, with one-click actions to Edit, Delete, or View any test.</a:t>
            </a:r>
          </a:p>
        </p:txBody>
      </p:sp>
      <p:sp>
        <p:nvSpPr>
          <p:cNvPr name="TextBox 7" id="7"/>
          <p:cNvSpPr txBox="true"/>
          <p:nvPr/>
        </p:nvSpPr>
        <p:spPr>
          <a:xfrm rot="0">
            <a:off x="9660712" y="6766183"/>
            <a:ext cx="8543375" cy="2196987"/>
          </a:xfrm>
          <a:prstGeom prst="rect">
            <a:avLst/>
          </a:prstGeom>
        </p:spPr>
        <p:txBody>
          <a:bodyPr anchor="t" rtlCol="false" tIns="0" lIns="0" bIns="0" rIns="0">
            <a:spAutoFit/>
          </a:bodyPr>
          <a:lstStyle/>
          <a:p>
            <a:pPr algn="ctr">
              <a:lnSpc>
                <a:spcPts val="4381"/>
              </a:lnSpc>
            </a:pPr>
            <a:r>
              <a:rPr lang="en-US" sz="3129">
                <a:solidFill>
                  <a:srgbClr val="000000"/>
                </a:solidFill>
                <a:latin typeface="DG Jory"/>
                <a:ea typeface="DG Jory"/>
                <a:cs typeface="DG Jory"/>
                <a:sym typeface="DG Jory"/>
              </a:rPr>
              <a:t>Allows teachers to add new questions or modify existing ones within a test. Features include setting the question text, options, correct answer, difficulty level, and marks for each individual question.</a:t>
            </a:r>
          </a:p>
        </p:txBody>
      </p:sp>
      <p:sp>
        <p:nvSpPr>
          <p:cNvPr name="TextBox 8" id="8"/>
          <p:cNvSpPr txBox="true"/>
          <p:nvPr/>
        </p:nvSpPr>
        <p:spPr>
          <a:xfrm rot="0">
            <a:off x="2234542" y="5884169"/>
            <a:ext cx="5275540" cy="405765"/>
          </a:xfrm>
          <a:prstGeom prst="rect">
            <a:avLst/>
          </a:prstGeom>
        </p:spPr>
        <p:txBody>
          <a:bodyPr anchor="t" rtlCol="false" tIns="0" lIns="0" bIns="0" rIns="0">
            <a:spAutoFit/>
          </a:bodyPr>
          <a:lstStyle/>
          <a:p>
            <a:pPr algn="ctr">
              <a:lnSpc>
                <a:spcPts val="3360"/>
              </a:lnSpc>
              <a:spcBef>
                <a:spcPct val="0"/>
              </a:spcBef>
            </a:pPr>
            <a:r>
              <a:rPr lang="en-US" b="true" sz="2400">
                <a:solidFill>
                  <a:srgbClr val="000000"/>
                </a:solidFill>
                <a:latin typeface="League Spartan"/>
                <a:ea typeface="League Spartan"/>
                <a:cs typeface="League Spartan"/>
                <a:sym typeface="League Spartan"/>
              </a:rPr>
              <a:t>TEST MANAGEMENT DASHBOARD</a:t>
            </a:r>
          </a:p>
        </p:txBody>
      </p:sp>
      <p:sp>
        <p:nvSpPr>
          <p:cNvPr name="TextBox 9" id="9"/>
          <p:cNvSpPr txBox="true"/>
          <p:nvPr/>
        </p:nvSpPr>
        <p:spPr>
          <a:xfrm rot="0">
            <a:off x="11748198" y="5884169"/>
            <a:ext cx="4368403" cy="405765"/>
          </a:xfrm>
          <a:prstGeom prst="rect">
            <a:avLst/>
          </a:prstGeom>
        </p:spPr>
        <p:txBody>
          <a:bodyPr anchor="t" rtlCol="false" tIns="0" lIns="0" bIns="0" rIns="0">
            <a:spAutoFit/>
          </a:bodyPr>
          <a:lstStyle/>
          <a:p>
            <a:pPr algn="ctr">
              <a:lnSpc>
                <a:spcPts val="3360"/>
              </a:lnSpc>
              <a:spcBef>
                <a:spcPct val="0"/>
              </a:spcBef>
            </a:pPr>
            <a:r>
              <a:rPr lang="en-US" b="true" sz="2400">
                <a:solidFill>
                  <a:srgbClr val="000000"/>
                </a:solidFill>
                <a:latin typeface="League Spartan"/>
                <a:ea typeface="League Spartan"/>
                <a:cs typeface="League Spartan"/>
                <a:sym typeface="League Spartan"/>
              </a:rPr>
              <a:t>FLEXIBLE QUESTION EDITOR</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680067" y="4897467"/>
            <a:ext cx="7360133" cy="6664266"/>
          </a:xfrm>
          <a:custGeom>
            <a:avLst/>
            <a:gdLst/>
            <a:ahLst/>
            <a:cxnLst/>
            <a:rect r="r" b="b" t="t" l="l"/>
            <a:pathLst>
              <a:path h="6664266" w="7360133">
                <a:moveTo>
                  <a:pt x="0" y="0"/>
                </a:moveTo>
                <a:lnTo>
                  <a:pt x="7360134" y="0"/>
                </a:lnTo>
                <a:lnTo>
                  <a:pt x="7360134" y="6664266"/>
                </a:lnTo>
                <a:lnTo>
                  <a:pt x="0" y="6664266"/>
                </a:lnTo>
                <a:lnTo>
                  <a:pt x="0" y="0"/>
                </a:lnTo>
                <a:close/>
              </a:path>
            </a:pathLst>
          </a:custGeom>
          <a:blipFill>
            <a:blip r:embed="rId2">
              <a:alphaModFix amt="90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true" rot="0">
            <a:off x="14607933" y="-1261755"/>
            <a:ext cx="7360133" cy="6664266"/>
          </a:xfrm>
          <a:custGeom>
            <a:avLst/>
            <a:gdLst/>
            <a:ahLst/>
            <a:cxnLst/>
            <a:rect r="r" b="b" t="t" l="l"/>
            <a:pathLst>
              <a:path h="6664266" w="7360133">
                <a:moveTo>
                  <a:pt x="7360134" y="6664267"/>
                </a:moveTo>
                <a:lnTo>
                  <a:pt x="0" y="6664267"/>
                </a:lnTo>
                <a:lnTo>
                  <a:pt x="0" y="0"/>
                </a:lnTo>
                <a:lnTo>
                  <a:pt x="7360134" y="0"/>
                </a:lnTo>
                <a:lnTo>
                  <a:pt x="7360134" y="6664267"/>
                </a:lnTo>
                <a:close/>
              </a:path>
            </a:pathLst>
          </a:custGeom>
          <a:blipFill>
            <a:blip r:embed="rId2">
              <a:alphaModFix amt="90000"/>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6130126" y="553751"/>
            <a:ext cx="6027748" cy="514350"/>
          </a:xfrm>
          <a:prstGeom prst="rect">
            <a:avLst/>
          </a:prstGeom>
        </p:spPr>
        <p:txBody>
          <a:bodyPr anchor="t" rtlCol="false" tIns="0" lIns="0" bIns="0" rIns="0">
            <a:spAutoFit/>
          </a:bodyPr>
          <a:lstStyle/>
          <a:p>
            <a:pPr algn="ctr">
              <a:lnSpc>
                <a:spcPts val="4115"/>
              </a:lnSpc>
            </a:pPr>
            <a:r>
              <a:rPr lang="en-US" sz="3429">
                <a:solidFill>
                  <a:srgbClr val="000000"/>
                </a:solidFill>
                <a:latin typeface="League Spartan"/>
                <a:ea typeface="League Spartan"/>
                <a:cs typeface="League Spartan"/>
                <a:sym typeface="League Spartan"/>
              </a:rPr>
              <a:t>STUDENT MODULE</a:t>
            </a:r>
          </a:p>
        </p:txBody>
      </p:sp>
      <p:grpSp>
        <p:nvGrpSpPr>
          <p:cNvPr name="Group 5" id="5"/>
          <p:cNvGrpSpPr/>
          <p:nvPr/>
        </p:nvGrpSpPr>
        <p:grpSpPr>
          <a:xfrm rot="0">
            <a:off x="6642870" y="409809"/>
            <a:ext cx="5002261" cy="667817"/>
            <a:chOff x="0" y="0"/>
            <a:chExt cx="1317468" cy="175886"/>
          </a:xfrm>
        </p:grpSpPr>
        <p:sp>
          <p:nvSpPr>
            <p:cNvPr name="Freeform 6" id="6"/>
            <p:cNvSpPr/>
            <p:nvPr/>
          </p:nvSpPr>
          <p:spPr>
            <a:xfrm flipH="false" flipV="false" rot="0">
              <a:off x="0" y="0"/>
              <a:ext cx="1317468" cy="175886"/>
            </a:xfrm>
            <a:custGeom>
              <a:avLst/>
              <a:gdLst/>
              <a:ahLst/>
              <a:cxnLst/>
              <a:rect r="r" b="b" t="t" l="l"/>
              <a:pathLst>
                <a:path h="175886" w="1317468">
                  <a:moveTo>
                    <a:pt x="0" y="0"/>
                  </a:moveTo>
                  <a:lnTo>
                    <a:pt x="1317468" y="0"/>
                  </a:lnTo>
                  <a:lnTo>
                    <a:pt x="1317468" y="175886"/>
                  </a:lnTo>
                  <a:lnTo>
                    <a:pt x="0" y="175886"/>
                  </a:lnTo>
                  <a:close/>
                </a:path>
              </a:pathLst>
            </a:custGeom>
            <a:solidFill>
              <a:srgbClr val="000000">
                <a:alpha val="0"/>
              </a:srgbClr>
            </a:solidFill>
            <a:ln w="47625" cap="sq">
              <a:solidFill>
                <a:srgbClr val="56C3D0"/>
              </a:solidFill>
              <a:prstDash val="solid"/>
              <a:miter/>
            </a:ln>
          </p:spPr>
        </p:sp>
        <p:sp>
          <p:nvSpPr>
            <p:cNvPr name="TextBox 7" id="7"/>
            <p:cNvSpPr txBox="true"/>
            <p:nvPr/>
          </p:nvSpPr>
          <p:spPr>
            <a:xfrm>
              <a:off x="0" y="-47625"/>
              <a:ext cx="1317468" cy="223511"/>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233124" y="1775607"/>
            <a:ext cx="10322371" cy="3331410"/>
          </a:xfrm>
          <a:custGeom>
            <a:avLst/>
            <a:gdLst/>
            <a:ahLst/>
            <a:cxnLst/>
            <a:rect r="r" b="b" t="t" l="l"/>
            <a:pathLst>
              <a:path h="3331410" w="10322371">
                <a:moveTo>
                  <a:pt x="0" y="0"/>
                </a:moveTo>
                <a:lnTo>
                  <a:pt x="10322372" y="0"/>
                </a:lnTo>
                <a:lnTo>
                  <a:pt x="10322372" y="3331410"/>
                </a:lnTo>
                <a:lnTo>
                  <a:pt x="0" y="3331410"/>
                </a:lnTo>
                <a:lnTo>
                  <a:pt x="0" y="0"/>
                </a:lnTo>
                <a:close/>
              </a:path>
            </a:pathLst>
          </a:custGeom>
          <a:blipFill>
            <a:blip r:embed="rId4"/>
            <a:stretch>
              <a:fillRect l="-1577" t="0" r="-1" b="-5438"/>
            </a:stretch>
          </a:blipFill>
          <a:ln w="38100" cap="sq">
            <a:solidFill>
              <a:srgbClr val="000000"/>
            </a:solidFill>
            <a:prstDash val="solid"/>
            <a:miter/>
          </a:ln>
        </p:spPr>
      </p:sp>
      <p:sp>
        <p:nvSpPr>
          <p:cNvPr name="Freeform 9" id="9"/>
          <p:cNvSpPr/>
          <p:nvPr/>
        </p:nvSpPr>
        <p:spPr>
          <a:xfrm flipH="false" flipV="false" rot="0">
            <a:off x="233124" y="6286673"/>
            <a:ext cx="10322371" cy="3562177"/>
          </a:xfrm>
          <a:custGeom>
            <a:avLst/>
            <a:gdLst/>
            <a:ahLst/>
            <a:cxnLst/>
            <a:rect r="r" b="b" t="t" l="l"/>
            <a:pathLst>
              <a:path h="3562177" w="10322371">
                <a:moveTo>
                  <a:pt x="0" y="0"/>
                </a:moveTo>
                <a:lnTo>
                  <a:pt x="10322372" y="0"/>
                </a:lnTo>
                <a:lnTo>
                  <a:pt x="10322372" y="3562177"/>
                </a:lnTo>
                <a:lnTo>
                  <a:pt x="0" y="3562177"/>
                </a:lnTo>
                <a:lnTo>
                  <a:pt x="0" y="0"/>
                </a:lnTo>
                <a:close/>
              </a:path>
            </a:pathLst>
          </a:custGeom>
          <a:blipFill>
            <a:blip r:embed="rId5"/>
            <a:stretch>
              <a:fillRect l="0" t="0" r="-2663" b="-27179"/>
            </a:stretch>
          </a:blipFill>
          <a:ln w="38100" cap="sq">
            <a:solidFill>
              <a:srgbClr val="000000"/>
            </a:solidFill>
            <a:prstDash val="solid"/>
            <a:miter/>
          </a:ln>
        </p:spPr>
      </p:sp>
      <p:sp>
        <p:nvSpPr>
          <p:cNvPr name="TextBox 10" id="10"/>
          <p:cNvSpPr txBox="true"/>
          <p:nvPr/>
        </p:nvSpPr>
        <p:spPr>
          <a:xfrm rot="0">
            <a:off x="11709523" y="1782406"/>
            <a:ext cx="5151358" cy="389255"/>
          </a:xfrm>
          <a:prstGeom prst="rect">
            <a:avLst/>
          </a:prstGeom>
        </p:spPr>
        <p:txBody>
          <a:bodyPr anchor="t" rtlCol="false" tIns="0" lIns="0" bIns="0" rIns="0">
            <a:spAutoFit/>
          </a:bodyPr>
          <a:lstStyle/>
          <a:p>
            <a:pPr algn="ctr">
              <a:lnSpc>
                <a:spcPts val="3220"/>
              </a:lnSpc>
              <a:spcBef>
                <a:spcPct val="0"/>
              </a:spcBef>
            </a:pPr>
            <a:r>
              <a:rPr lang="en-US" b="true" sz="2300">
                <a:solidFill>
                  <a:srgbClr val="000000"/>
                </a:solidFill>
                <a:latin typeface="League Spartan"/>
                <a:ea typeface="League Spartan"/>
                <a:cs typeface="League Spartan"/>
                <a:sym typeface="League Spartan"/>
              </a:rPr>
              <a:t>STUDENT DASHBOARD OVERVIEW</a:t>
            </a:r>
          </a:p>
        </p:txBody>
      </p:sp>
      <p:sp>
        <p:nvSpPr>
          <p:cNvPr name="TextBox 11" id="11"/>
          <p:cNvSpPr txBox="true"/>
          <p:nvPr/>
        </p:nvSpPr>
        <p:spPr>
          <a:xfrm rot="0">
            <a:off x="10701540" y="6239048"/>
            <a:ext cx="7167325" cy="389255"/>
          </a:xfrm>
          <a:prstGeom prst="rect">
            <a:avLst/>
          </a:prstGeom>
        </p:spPr>
        <p:txBody>
          <a:bodyPr anchor="t" rtlCol="false" tIns="0" lIns="0" bIns="0" rIns="0">
            <a:spAutoFit/>
          </a:bodyPr>
          <a:lstStyle/>
          <a:p>
            <a:pPr algn="ctr">
              <a:lnSpc>
                <a:spcPts val="3220"/>
              </a:lnSpc>
              <a:spcBef>
                <a:spcPct val="0"/>
              </a:spcBef>
            </a:pPr>
            <a:r>
              <a:rPr lang="en-US" b="true" sz="2300">
                <a:solidFill>
                  <a:srgbClr val="000000"/>
                </a:solidFill>
                <a:latin typeface="League Spartan"/>
                <a:ea typeface="League Spartan"/>
                <a:cs typeface="League Spartan"/>
                <a:sym typeface="League Spartan"/>
              </a:rPr>
              <a:t>COMPREHENSIVE 'MY TESTS' LIST:</a:t>
            </a:r>
          </a:p>
        </p:txBody>
      </p:sp>
      <p:sp>
        <p:nvSpPr>
          <p:cNvPr name="TextBox 12" id="12"/>
          <p:cNvSpPr txBox="true"/>
          <p:nvPr/>
        </p:nvSpPr>
        <p:spPr>
          <a:xfrm rot="0">
            <a:off x="10865135" y="2450290"/>
            <a:ext cx="7191940" cy="2656727"/>
          </a:xfrm>
          <a:prstGeom prst="rect">
            <a:avLst/>
          </a:prstGeom>
        </p:spPr>
        <p:txBody>
          <a:bodyPr anchor="t" rtlCol="false" tIns="0" lIns="0" bIns="0" rIns="0">
            <a:spAutoFit/>
          </a:bodyPr>
          <a:lstStyle/>
          <a:p>
            <a:pPr algn="ctr">
              <a:lnSpc>
                <a:spcPts val="4241"/>
              </a:lnSpc>
            </a:pPr>
            <a:r>
              <a:rPr lang="en-US" sz="3029">
                <a:solidFill>
                  <a:srgbClr val="000000"/>
                </a:solidFill>
                <a:latin typeface="DG Jory"/>
                <a:ea typeface="DG Jory"/>
                <a:cs typeface="DG Jory"/>
                <a:sym typeface="DG Jory"/>
              </a:rPr>
              <a:t>Provides students with a clear summary of their exam status (Upcoming, Ongoing, Completed) and immediately highlights Active / Upcoming Tests they can join, like the 'History Test'.</a:t>
            </a:r>
          </a:p>
        </p:txBody>
      </p:sp>
      <p:sp>
        <p:nvSpPr>
          <p:cNvPr name="TextBox 13" id="13"/>
          <p:cNvSpPr txBox="true"/>
          <p:nvPr/>
        </p:nvSpPr>
        <p:spPr>
          <a:xfrm rot="0">
            <a:off x="10865135" y="6706060"/>
            <a:ext cx="7191940" cy="2656727"/>
          </a:xfrm>
          <a:prstGeom prst="rect">
            <a:avLst/>
          </a:prstGeom>
        </p:spPr>
        <p:txBody>
          <a:bodyPr anchor="t" rtlCol="false" tIns="0" lIns="0" bIns="0" rIns="0">
            <a:spAutoFit/>
          </a:bodyPr>
          <a:lstStyle/>
          <a:p>
            <a:pPr algn="ctr">
              <a:lnSpc>
                <a:spcPts val="4241"/>
              </a:lnSpc>
            </a:pPr>
            <a:r>
              <a:rPr lang="en-US" sz="3029">
                <a:solidFill>
                  <a:srgbClr val="000000"/>
                </a:solidFill>
                <a:latin typeface="DG Jory"/>
                <a:ea typeface="DG Jory"/>
                <a:cs typeface="DG Jory"/>
                <a:sym typeface="DG Jory"/>
              </a:rPr>
              <a:t>Students can view a sortable and filterable list of all their exams. They can see the Test Name, Category, Status (Ongoing, Expired, Completed), and the relevant Action (Join Now, Attempted).</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680067" y="4897467"/>
            <a:ext cx="7360133" cy="6664266"/>
          </a:xfrm>
          <a:custGeom>
            <a:avLst/>
            <a:gdLst/>
            <a:ahLst/>
            <a:cxnLst/>
            <a:rect r="r" b="b" t="t" l="l"/>
            <a:pathLst>
              <a:path h="6664266" w="7360133">
                <a:moveTo>
                  <a:pt x="0" y="0"/>
                </a:moveTo>
                <a:lnTo>
                  <a:pt x="7360134" y="0"/>
                </a:lnTo>
                <a:lnTo>
                  <a:pt x="7360134" y="6664266"/>
                </a:lnTo>
                <a:lnTo>
                  <a:pt x="0" y="6664266"/>
                </a:lnTo>
                <a:lnTo>
                  <a:pt x="0" y="0"/>
                </a:lnTo>
                <a:close/>
              </a:path>
            </a:pathLst>
          </a:custGeom>
          <a:blipFill>
            <a:blip r:embed="rId2">
              <a:alphaModFix amt="90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true" rot="0">
            <a:off x="14626983" y="-1261755"/>
            <a:ext cx="7360133" cy="6664266"/>
          </a:xfrm>
          <a:custGeom>
            <a:avLst/>
            <a:gdLst/>
            <a:ahLst/>
            <a:cxnLst/>
            <a:rect r="r" b="b" t="t" l="l"/>
            <a:pathLst>
              <a:path h="6664266" w="7360133">
                <a:moveTo>
                  <a:pt x="7360134" y="6664267"/>
                </a:moveTo>
                <a:lnTo>
                  <a:pt x="0" y="6664267"/>
                </a:lnTo>
                <a:lnTo>
                  <a:pt x="0" y="0"/>
                </a:lnTo>
                <a:lnTo>
                  <a:pt x="7360134" y="0"/>
                </a:lnTo>
                <a:lnTo>
                  <a:pt x="7360134" y="6664267"/>
                </a:lnTo>
                <a:close/>
              </a:path>
            </a:pathLst>
          </a:custGeom>
          <a:blipFill>
            <a:blip r:embed="rId2">
              <a:alphaModFix amt="90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467768" y="754869"/>
            <a:ext cx="11301259" cy="4647643"/>
          </a:xfrm>
          <a:custGeom>
            <a:avLst/>
            <a:gdLst/>
            <a:ahLst/>
            <a:cxnLst/>
            <a:rect r="r" b="b" t="t" l="l"/>
            <a:pathLst>
              <a:path h="4647643" w="11301259">
                <a:moveTo>
                  <a:pt x="0" y="0"/>
                </a:moveTo>
                <a:lnTo>
                  <a:pt x="11301259" y="0"/>
                </a:lnTo>
                <a:lnTo>
                  <a:pt x="11301259" y="4647643"/>
                </a:lnTo>
                <a:lnTo>
                  <a:pt x="0" y="4647643"/>
                </a:lnTo>
                <a:lnTo>
                  <a:pt x="0" y="0"/>
                </a:lnTo>
                <a:close/>
              </a:path>
            </a:pathLst>
          </a:custGeom>
          <a:blipFill>
            <a:blip r:embed="rId4"/>
            <a:stretch>
              <a:fillRect l="0" t="0" r="0" b="0"/>
            </a:stretch>
          </a:blipFill>
          <a:ln w="38100" cap="sq">
            <a:solidFill>
              <a:srgbClr val="000000"/>
            </a:solidFill>
            <a:prstDash val="solid"/>
            <a:miter/>
          </a:ln>
        </p:spPr>
      </p:sp>
      <p:sp>
        <p:nvSpPr>
          <p:cNvPr name="Freeform 5" id="5"/>
          <p:cNvSpPr/>
          <p:nvPr/>
        </p:nvSpPr>
        <p:spPr>
          <a:xfrm flipH="false" flipV="false" rot="0">
            <a:off x="467768" y="5653697"/>
            <a:ext cx="11301259" cy="4209719"/>
          </a:xfrm>
          <a:custGeom>
            <a:avLst/>
            <a:gdLst/>
            <a:ahLst/>
            <a:cxnLst/>
            <a:rect r="r" b="b" t="t" l="l"/>
            <a:pathLst>
              <a:path h="4209719" w="11301259">
                <a:moveTo>
                  <a:pt x="0" y="0"/>
                </a:moveTo>
                <a:lnTo>
                  <a:pt x="11301259" y="0"/>
                </a:lnTo>
                <a:lnTo>
                  <a:pt x="11301259" y="4209719"/>
                </a:lnTo>
                <a:lnTo>
                  <a:pt x="0" y="4209719"/>
                </a:lnTo>
                <a:lnTo>
                  <a:pt x="0" y="0"/>
                </a:lnTo>
                <a:close/>
              </a:path>
            </a:pathLst>
          </a:custGeom>
          <a:blipFill>
            <a:blip r:embed="rId5"/>
            <a:stretch>
              <a:fillRect l="0" t="0" r="0" b="0"/>
            </a:stretch>
          </a:blipFill>
        </p:spPr>
      </p:sp>
      <p:sp>
        <p:nvSpPr>
          <p:cNvPr name="TextBox 6" id="6"/>
          <p:cNvSpPr txBox="true"/>
          <p:nvPr/>
        </p:nvSpPr>
        <p:spPr>
          <a:xfrm rot="0">
            <a:off x="12300585" y="1264604"/>
            <a:ext cx="4987290" cy="365759"/>
          </a:xfrm>
          <a:prstGeom prst="rect">
            <a:avLst/>
          </a:prstGeom>
        </p:spPr>
        <p:txBody>
          <a:bodyPr anchor="t" rtlCol="false" tIns="0" lIns="0" bIns="0" rIns="0">
            <a:spAutoFit/>
          </a:bodyPr>
          <a:lstStyle/>
          <a:p>
            <a:pPr algn="ctr">
              <a:lnSpc>
                <a:spcPts val="2940"/>
              </a:lnSpc>
              <a:spcBef>
                <a:spcPct val="0"/>
              </a:spcBef>
            </a:pPr>
            <a:r>
              <a:rPr lang="en-US" b="true" sz="2100">
                <a:solidFill>
                  <a:srgbClr val="000000"/>
                </a:solidFill>
                <a:latin typeface="League Spartan"/>
                <a:ea typeface="League Spartan"/>
                <a:cs typeface="League Spartan"/>
                <a:sym typeface="League Spartan"/>
              </a:rPr>
              <a:t>STUDENT PERFORMANCE TRACKING</a:t>
            </a:r>
          </a:p>
        </p:txBody>
      </p:sp>
      <p:sp>
        <p:nvSpPr>
          <p:cNvPr name="TextBox 7" id="7"/>
          <p:cNvSpPr txBox="true"/>
          <p:nvPr/>
        </p:nvSpPr>
        <p:spPr>
          <a:xfrm rot="0">
            <a:off x="12300585" y="5800187"/>
            <a:ext cx="5060395" cy="365759"/>
          </a:xfrm>
          <a:prstGeom prst="rect">
            <a:avLst/>
          </a:prstGeom>
        </p:spPr>
        <p:txBody>
          <a:bodyPr anchor="t" rtlCol="false" tIns="0" lIns="0" bIns="0" rIns="0">
            <a:spAutoFit/>
          </a:bodyPr>
          <a:lstStyle/>
          <a:p>
            <a:pPr algn="ctr">
              <a:lnSpc>
                <a:spcPts val="2940"/>
              </a:lnSpc>
              <a:spcBef>
                <a:spcPct val="0"/>
              </a:spcBef>
            </a:pPr>
            <a:r>
              <a:rPr lang="en-US" b="true" sz="2100">
                <a:solidFill>
                  <a:srgbClr val="000000"/>
                </a:solidFill>
                <a:latin typeface="League Spartan"/>
                <a:ea typeface="League Spartan"/>
                <a:cs typeface="League Spartan"/>
                <a:sym typeface="League Spartan"/>
              </a:rPr>
              <a:t>INTEGRATED CODE PRACTICE ARENA</a:t>
            </a:r>
          </a:p>
        </p:txBody>
      </p:sp>
      <p:sp>
        <p:nvSpPr>
          <p:cNvPr name="TextBox 8" id="8"/>
          <p:cNvSpPr txBox="true"/>
          <p:nvPr/>
        </p:nvSpPr>
        <p:spPr>
          <a:xfrm rot="0">
            <a:off x="11769027" y="1864763"/>
            <a:ext cx="6424176" cy="2370705"/>
          </a:xfrm>
          <a:prstGeom prst="rect">
            <a:avLst/>
          </a:prstGeom>
        </p:spPr>
        <p:txBody>
          <a:bodyPr anchor="t" rtlCol="false" tIns="0" lIns="0" bIns="0" rIns="0">
            <a:spAutoFit/>
          </a:bodyPr>
          <a:lstStyle/>
          <a:p>
            <a:pPr algn="ctr">
              <a:lnSpc>
                <a:spcPts val="3788"/>
              </a:lnSpc>
            </a:pPr>
            <a:r>
              <a:rPr lang="en-US" sz="2706">
                <a:solidFill>
                  <a:srgbClr val="000000"/>
                </a:solidFill>
                <a:latin typeface="DG Jory"/>
                <a:ea typeface="DG Jory"/>
                <a:cs typeface="DG Jory"/>
                <a:sym typeface="DG Jory"/>
              </a:rPr>
              <a:t>Provides visual, data-driven performance reports showing an overview of the student's scores (percentage) in their last five tests. It also offers insights, such as "Performance improving."</a:t>
            </a:r>
          </a:p>
        </p:txBody>
      </p:sp>
      <p:sp>
        <p:nvSpPr>
          <p:cNvPr name="TextBox 9" id="9"/>
          <p:cNvSpPr txBox="true"/>
          <p:nvPr/>
        </p:nvSpPr>
        <p:spPr>
          <a:xfrm rot="0">
            <a:off x="11769027" y="6439854"/>
            <a:ext cx="6424176" cy="2370705"/>
          </a:xfrm>
          <a:prstGeom prst="rect">
            <a:avLst/>
          </a:prstGeom>
        </p:spPr>
        <p:txBody>
          <a:bodyPr anchor="t" rtlCol="false" tIns="0" lIns="0" bIns="0" rIns="0">
            <a:spAutoFit/>
          </a:bodyPr>
          <a:lstStyle/>
          <a:p>
            <a:pPr algn="ctr">
              <a:lnSpc>
                <a:spcPts val="3788"/>
              </a:lnSpc>
            </a:pPr>
            <a:r>
              <a:rPr lang="en-US" sz="2706">
                <a:solidFill>
                  <a:srgbClr val="000000"/>
                </a:solidFill>
                <a:latin typeface="DG Jory"/>
                <a:ea typeface="DG Jory"/>
                <a:cs typeface="DG Jory"/>
                <a:sym typeface="DG Jory"/>
              </a:rPr>
              <a:t>An environment for students to practice coding challenges (e.g., "Sum of Divisors"). Students can select their preferred language (JavaScript, Python, C++, Java) and instantly Run and Test their code.</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870567" y="4926042"/>
            <a:ext cx="7360133" cy="6664266"/>
          </a:xfrm>
          <a:custGeom>
            <a:avLst/>
            <a:gdLst/>
            <a:ahLst/>
            <a:cxnLst/>
            <a:rect r="r" b="b" t="t" l="l"/>
            <a:pathLst>
              <a:path h="6664266" w="7360133">
                <a:moveTo>
                  <a:pt x="0" y="0"/>
                </a:moveTo>
                <a:lnTo>
                  <a:pt x="7360134" y="0"/>
                </a:lnTo>
                <a:lnTo>
                  <a:pt x="7360134" y="6664266"/>
                </a:lnTo>
                <a:lnTo>
                  <a:pt x="0" y="6664266"/>
                </a:lnTo>
                <a:lnTo>
                  <a:pt x="0" y="0"/>
                </a:lnTo>
                <a:close/>
              </a:path>
            </a:pathLst>
          </a:custGeom>
          <a:blipFill>
            <a:blip r:embed="rId2">
              <a:alphaModFix amt="90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true" rot="0">
            <a:off x="14626983" y="-1261755"/>
            <a:ext cx="7360133" cy="6664266"/>
          </a:xfrm>
          <a:custGeom>
            <a:avLst/>
            <a:gdLst/>
            <a:ahLst/>
            <a:cxnLst/>
            <a:rect r="r" b="b" t="t" l="l"/>
            <a:pathLst>
              <a:path h="6664266" w="7360133">
                <a:moveTo>
                  <a:pt x="7360134" y="6664267"/>
                </a:moveTo>
                <a:lnTo>
                  <a:pt x="0" y="6664267"/>
                </a:lnTo>
                <a:lnTo>
                  <a:pt x="0" y="0"/>
                </a:lnTo>
                <a:lnTo>
                  <a:pt x="7360134" y="0"/>
                </a:lnTo>
                <a:lnTo>
                  <a:pt x="7360134" y="6664267"/>
                </a:lnTo>
                <a:close/>
              </a:path>
            </a:pathLst>
          </a:custGeom>
          <a:blipFill>
            <a:blip r:embed="rId2">
              <a:alphaModFix amt="90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277268" y="5682272"/>
            <a:ext cx="11301259" cy="4209719"/>
          </a:xfrm>
          <a:custGeom>
            <a:avLst/>
            <a:gdLst/>
            <a:ahLst/>
            <a:cxnLst/>
            <a:rect r="r" b="b" t="t" l="l"/>
            <a:pathLst>
              <a:path h="4209719" w="11301259">
                <a:moveTo>
                  <a:pt x="0" y="0"/>
                </a:moveTo>
                <a:lnTo>
                  <a:pt x="11301259" y="0"/>
                </a:lnTo>
                <a:lnTo>
                  <a:pt x="11301259" y="4209719"/>
                </a:lnTo>
                <a:lnTo>
                  <a:pt x="0" y="4209719"/>
                </a:lnTo>
                <a:lnTo>
                  <a:pt x="0" y="0"/>
                </a:lnTo>
                <a:close/>
              </a:path>
            </a:pathLst>
          </a:custGeom>
          <a:blipFill>
            <a:blip r:embed="rId4"/>
            <a:stretch>
              <a:fillRect l="0" t="0" r="0" b="0"/>
            </a:stretch>
          </a:blipFill>
          <a:ln w="38100" cap="sq">
            <a:solidFill>
              <a:srgbClr val="000000"/>
            </a:solidFill>
            <a:prstDash val="solid"/>
            <a:miter/>
          </a:ln>
        </p:spPr>
      </p:sp>
      <p:sp>
        <p:nvSpPr>
          <p:cNvPr name="Freeform 5" id="5"/>
          <p:cNvSpPr/>
          <p:nvPr/>
        </p:nvSpPr>
        <p:spPr>
          <a:xfrm flipH="false" flipV="false" rot="0">
            <a:off x="258218" y="398117"/>
            <a:ext cx="11301259" cy="4850158"/>
          </a:xfrm>
          <a:custGeom>
            <a:avLst/>
            <a:gdLst/>
            <a:ahLst/>
            <a:cxnLst/>
            <a:rect r="r" b="b" t="t" l="l"/>
            <a:pathLst>
              <a:path h="4850158" w="11301259">
                <a:moveTo>
                  <a:pt x="0" y="0"/>
                </a:moveTo>
                <a:lnTo>
                  <a:pt x="11301259" y="0"/>
                </a:lnTo>
                <a:lnTo>
                  <a:pt x="11301259" y="4850158"/>
                </a:lnTo>
                <a:lnTo>
                  <a:pt x="0" y="4850158"/>
                </a:lnTo>
                <a:lnTo>
                  <a:pt x="0" y="0"/>
                </a:lnTo>
                <a:close/>
              </a:path>
            </a:pathLst>
          </a:custGeom>
          <a:blipFill>
            <a:blip r:embed="rId5"/>
            <a:stretch>
              <a:fillRect l="0" t="-10353" r="0" b="-30616"/>
            </a:stretch>
          </a:blipFill>
          <a:ln w="38100" cap="sq">
            <a:solidFill>
              <a:srgbClr val="000000"/>
            </a:solidFill>
            <a:prstDash val="solid"/>
            <a:miter/>
          </a:ln>
        </p:spPr>
      </p:sp>
      <p:sp>
        <p:nvSpPr>
          <p:cNvPr name="TextBox 6" id="6"/>
          <p:cNvSpPr txBox="true"/>
          <p:nvPr/>
        </p:nvSpPr>
        <p:spPr>
          <a:xfrm rot="0">
            <a:off x="13087469" y="1264604"/>
            <a:ext cx="3413522" cy="365759"/>
          </a:xfrm>
          <a:prstGeom prst="rect">
            <a:avLst/>
          </a:prstGeom>
        </p:spPr>
        <p:txBody>
          <a:bodyPr anchor="t" rtlCol="false" tIns="0" lIns="0" bIns="0" rIns="0">
            <a:spAutoFit/>
          </a:bodyPr>
          <a:lstStyle/>
          <a:p>
            <a:pPr algn="ctr">
              <a:lnSpc>
                <a:spcPts val="2940"/>
              </a:lnSpc>
              <a:spcBef>
                <a:spcPct val="0"/>
              </a:spcBef>
            </a:pPr>
            <a:r>
              <a:rPr lang="en-US" sz="2100">
                <a:solidFill>
                  <a:srgbClr val="000000"/>
                </a:solidFill>
                <a:latin typeface="League Spartan"/>
                <a:ea typeface="League Spartan"/>
                <a:cs typeface="League Spartan"/>
                <a:sym typeface="League Spartan"/>
              </a:rPr>
              <a:t>PRE-T</a:t>
            </a:r>
            <a:r>
              <a:rPr lang="en-US" b="true" sz="2100">
                <a:solidFill>
                  <a:srgbClr val="000000"/>
                </a:solidFill>
                <a:latin typeface="League Spartan"/>
                <a:ea typeface="League Spartan"/>
                <a:cs typeface="League Spartan"/>
                <a:sym typeface="League Spartan"/>
              </a:rPr>
              <a:t>EST INSTRUCTIONS</a:t>
            </a:r>
          </a:p>
        </p:txBody>
      </p:sp>
      <p:sp>
        <p:nvSpPr>
          <p:cNvPr name="TextBox 7" id="7"/>
          <p:cNvSpPr txBox="true"/>
          <p:nvPr/>
        </p:nvSpPr>
        <p:spPr>
          <a:xfrm rot="0">
            <a:off x="12726114" y="5800187"/>
            <a:ext cx="4209336" cy="365759"/>
          </a:xfrm>
          <a:prstGeom prst="rect">
            <a:avLst/>
          </a:prstGeom>
        </p:spPr>
        <p:txBody>
          <a:bodyPr anchor="t" rtlCol="false" tIns="0" lIns="0" bIns="0" rIns="0">
            <a:spAutoFit/>
          </a:bodyPr>
          <a:lstStyle/>
          <a:p>
            <a:pPr algn="ctr">
              <a:lnSpc>
                <a:spcPts val="2940"/>
              </a:lnSpc>
              <a:spcBef>
                <a:spcPct val="0"/>
              </a:spcBef>
            </a:pPr>
            <a:r>
              <a:rPr lang="en-US" b="true" sz="2100">
                <a:solidFill>
                  <a:srgbClr val="000000"/>
                </a:solidFill>
                <a:latin typeface="League Spartan"/>
                <a:ea typeface="League Spartan"/>
                <a:cs typeface="League Spartan"/>
                <a:sym typeface="League Spartan"/>
              </a:rPr>
              <a:t>INTUITIVE LIVE TEST INTERFACE</a:t>
            </a:r>
          </a:p>
        </p:txBody>
      </p:sp>
      <p:sp>
        <p:nvSpPr>
          <p:cNvPr name="TextBox 8" id="8"/>
          <p:cNvSpPr txBox="true"/>
          <p:nvPr/>
        </p:nvSpPr>
        <p:spPr>
          <a:xfrm rot="0">
            <a:off x="11769027" y="1864763"/>
            <a:ext cx="6424176" cy="2847163"/>
          </a:xfrm>
          <a:prstGeom prst="rect">
            <a:avLst/>
          </a:prstGeom>
        </p:spPr>
        <p:txBody>
          <a:bodyPr anchor="t" rtlCol="false" tIns="0" lIns="0" bIns="0" rIns="0">
            <a:spAutoFit/>
          </a:bodyPr>
          <a:lstStyle/>
          <a:p>
            <a:pPr algn="ctr">
              <a:lnSpc>
                <a:spcPts val="3788"/>
              </a:lnSpc>
            </a:pPr>
            <a:r>
              <a:rPr lang="en-US" sz="2706">
                <a:solidFill>
                  <a:srgbClr val="000000"/>
                </a:solidFill>
                <a:latin typeface="DG Jory"/>
                <a:ea typeface="DG Jory"/>
                <a:cs typeface="DG Jory"/>
                <a:sym typeface="DG Jory"/>
              </a:rPr>
              <a:t>Presents clear rules and constraints to the student before starting the exam. Key information includes the test duration (e.g., 30 minutes), the rule that the timer cannot be paused, and any specific notes (e.g., honesty pledge).</a:t>
            </a:r>
          </a:p>
        </p:txBody>
      </p:sp>
      <p:sp>
        <p:nvSpPr>
          <p:cNvPr name="TextBox 9" id="9"/>
          <p:cNvSpPr txBox="true"/>
          <p:nvPr/>
        </p:nvSpPr>
        <p:spPr>
          <a:xfrm rot="0">
            <a:off x="11769027" y="6439854"/>
            <a:ext cx="6424176" cy="2847163"/>
          </a:xfrm>
          <a:prstGeom prst="rect">
            <a:avLst/>
          </a:prstGeom>
        </p:spPr>
        <p:txBody>
          <a:bodyPr anchor="t" rtlCol="false" tIns="0" lIns="0" bIns="0" rIns="0">
            <a:spAutoFit/>
          </a:bodyPr>
          <a:lstStyle/>
          <a:p>
            <a:pPr algn="ctr">
              <a:lnSpc>
                <a:spcPts val="3788"/>
              </a:lnSpc>
            </a:pPr>
            <a:r>
              <a:rPr lang="en-US" sz="2706">
                <a:solidFill>
                  <a:srgbClr val="000000"/>
                </a:solidFill>
                <a:latin typeface="DG Jory"/>
                <a:ea typeface="DG Jory"/>
                <a:cs typeface="DG Jory"/>
                <a:sym typeface="DG Jory"/>
              </a:rPr>
              <a:t>Provides a streamlined environment for taking the exam. Key features include the visible timer, question navigation buttons, a Question Palette showing answer status, and clear details like difficulty level and marks per question.</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4519146" y="5670074"/>
            <a:ext cx="7360133" cy="6664266"/>
          </a:xfrm>
          <a:custGeom>
            <a:avLst/>
            <a:gdLst/>
            <a:ahLst/>
            <a:cxnLst/>
            <a:rect r="r" b="b" t="t" l="l"/>
            <a:pathLst>
              <a:path h="6664266" w="7360133">
                <a:moveTo>
                  <a:pt x="0" y="0"/>
                </a:moveTo>
                <a:lnTo>
                  <a:pt x="7360134" y="0"/>
                </a:lnTo>
                <a:lnTo>
                  <a:pt x="7360134" y="6664267"/>
                </a:lnTo>
                <a:lnTo>
                  <a:pt x="0" y="6664267"/>
                </a:lnTo>
                <a:lnTo>
                  <a:pt x="0" y="0"/>
                </a:lnTo>
                <a:close/>
              </a:path>
            </a:pathLst>
          </a:custGeom>
          <a:blipFill>
            <a:blip r:embed="rId2">
              <a:alphaModFix amt="90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true" rot="0">
            <a:off x="14850170" y="-1658141"/>
            <a:ext cx="7360133" cy="6664266"/>
          </a:xfrm>
          <a:custGeom>
            <a:avLst/>
            <a:gdLst/>
            <a:ahLst/>
            <a:cxnLst/>
            <a:rect r="r" b="b" t="t" l="l"/>
            <a:pathLst>
              <a:path h="6664266" w="7360133">
                <a:moveTo>
                  <a:pt x="7360134" y="6664267"/>
                </a:moveTo>
                <a:lnTo>
                  <a:pt x="0" y="6664267"/>
                </a:lnTo>
                <a:lnTo>
                  <a:pt x="0" y="0"/>
                </a:lnTo>
                <a:lnTo>
                  <a:pt x="7360134" y="0"/>
                </a:lnTo>
                <a:lnTo>
                  <a:pt x="7360134" y="6664267"/>
                </a:lnTo>
                <a:close/>
              </a:path>
            </a:pathLst>
          </a:custGeom>
          <a:blipFill>
            <a:blip r:embed="rId2">
              <a:alphaModFix amt="90000"/>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6130126" y="553751"/>
            <a:ext cx="6027748" cy="514350"/>
          </a:xfrm>
          <a:prstGeom prst="rect">
            <a:avLst/>
          </a:prstGeom>
        </p:spPr>
        <p:txBody>
          <a:bodyPr anchor="t" rtlCol="false" tIns="0" lIns="0" bIns="0" rIns="0">
            <a:spAutoFit/>
          </a:bodyPr>
          <a:lstStyle/>
          <a:p>
            <a:pPr algn="ctr">
              <a:lnSpc>
                <a:spcPts val="4115"/>
              </a:lnSpc>
            </a:pPr>
            <a:r>
              <a:rPr lang="en-US" sz="3429">
                <a:solidFill>
                  <a:srgbClr val="000000"/>
                </a:solidFill>
                <a:latin typeface="League Spartan"/>
                <a:ea typeface="League Spartan"/>
                <a:cs typeface="League Spartan"/>
                <a:sym typeface="League Spartan"/>
              </a:rPr>
              <a:t>ADMIN MODULE</a:t>
            </a:r>
          </a:p>
        </p:txBody>
      </p:sp>
      <p:grpSp>
        <p:nvGrpSpPr>
          <p:cNvPr name="Group 5" id="5"/>
          <p:cNvGrpSpPr/>
          <p:nvPr/>
        </p:nvGrpSpPr>
        <p:grpSpPr>
          <a:xfrm rot="0">
            <a:off x="6642870" y="409809"/>
            <a:ext cx="5002261" cy="667817"/>
            <a:chOff x="0" y="0"/>
            <a:chExt cx="1317468" cy="175886"/>
          </a:xfrm>
        </p:grpSpPr>
        <p:sp>
          <p:nvSpPr>
            <p:cNvPr name="Freeform 6" id="6"/>
            <p:cNvSpPr/>
            <p:nvPr/>
          </p:nvSpPr>
          <p:spPr>
            <a:xfrm flipH="false" flipV="false" rot="0">
              <a:off x="0" y="0"/>
              <a:ext cx="1317468" cy="175886"/>
            </a:xfrm>
            <a:custGeom>
              <a:avLst/>
              <a:gdLst/>
              <a:ahLst/>
              <a:cxnLst/>
              <a:rect r="r" b="b" t="t" l="l"/>
              <a:pathLst>
                <a:path h="175886" w="1317468">
                  <a:moveTo>
                    <a:pt x="0" y="0"/>
                  </a:moveTo>
                  <a:lnTo>
                    <a:pt x="1317468" y="0"/>
                  </a:lnTo>
                  <a:lnTo>
                    <a:pt x="1317468" y="175886"/>
                  </a:lnTo>
                  <a:lnTo>
                    <a:pt x="0" y="175886"/>
                  </a:lnTo>
                  <a:close/>
                </a:path>
              </a:pathLst>
            </a:custGeom>
            <a:solidFill>
              <a:srgbClr val="000000">
                <a:alpha val="0"/>
              </a:srgbClr>
            </a:solidFill>
            <a:ln w="47625" cap="sq">
              <a:solidFill>
                <a:srgbClr val="56C3D0"/>
              </a:solidFill>
              <a:prstDash val="solid"/>
              <a:miter/>
            </a:ln>
          </p:spPr>
        </p:sp>
        <p:sp>
          <p:nvSpPr>
            <p:cNvPr name="TextBox 7" id="7"/>
            <p:cNvSpPr txBox="true"/>
            <p:nvPr/>
          </p:nvSpPr>
          <p:spPr>
            <a:xfrm>
              <a:off x="0" y="-47625"/>
              <a:ext cx="1317468" cy="223511"/>
            </a:xfrm>
            <a:prstGeom prst="rect">
              <a:avLst/>
            </a:prstGeom>
          </p:spPr>
          <p:txBody>
            <a:bodyPr anchor="ctr" rtlCol="false" tIns="50800" lIns="50800" bIns="50800" rIns="50800"/>
            <a:lstStyle/>
            <a:p>
              <a:pPr algn="ctr">
                <a:lnSpc>
                  <a:spcPts val="2659"/>
                </a:lnSpc>
              </a:pPr>
            </a:p>
          </p:txBody>
        </p:sp>
      </p:grpSp>
      <p:sp>
        <p:nvSpPr>
          <p:cNvPr name="TextBox 8" id="8"/>
          <p:cNvSpPr txBox="true"/>
          <p:nvPr/>
        </p:nvSpPr>
        <p:spPr>
          <a:xfrm rot="0">
            <a:off x="6287911" y="8859809"/>
            <a:ext cx="5357219" cy="365759"/>
          </a:xfrm>
          <a:prstGeom prst="rect">
            <a:avLst/>
          </a:prstGeom>
        </p:spPr>
        <p:txBody>
          <a:bodyPr anchor="t" rtlCol="false" tIns="0" lIns="0" bIns="0" rIns="0">
            <a:spAutoFit/>
          </a:bodyPr>
          <a:lstStyle/>
          <a:p>
            <a:pPr algn="ctr">
              <a:lnSpc>
                <a:spcPts val="2940"/>
              </a:lnSpc>
              <a:spcBef>
                <a:spcPct val="0"/>
              </a:spcBef>
            </a:pPr>
            <a:r>
              <a:rPr lang="en-US" b="true" sz="2100">
                <a:solidFill>
                  <a:srgbClr val="000000"/>
                </a:solidFill>
                <a:latin typeface="League Spartan"/>
                <a:ea typeface="League Spartan"/>
                <a:cs typeface="League Spartan"/>
                <a:sym typeface="League Spartan"/>
              </a:rPr>
              <a:t>CENTRALIZED TEACHER MANAGEMENT</a:t>
            </a:r>
          </a:p>
        </p:txBody>
      </p:sp>
      <p:sp>
        <p:nvSpPr>
          <p:cNvPr name="TextBox 9" id="9"/>
          <p:cNvSpPr txBox="true"/>
          <p:nvPr/>
        </p:nvSpPr>
        <p:spPr>
          <a:xfrm rot="0">
            <a:off x="781050" y="9239250"/>
            <a:ext cx="16812076" cy="941332"/>
          </a:xfrm>
          <a:prstGeom prst="rect">
            <a:avLst/>
          </a:prstGeom>
        </p:spPr>
        <p:txBody>
          <a:bodyPr anchor="t" rtlCol="false" tIns="0" lIns="0" bIns="0" rIns="0">
            <a:spAutoFit/>
          </a:bodyPr>
          <a:lstStyle/>
          <a:p>
            <a:pPr algn="ctr">
              <a:lnSpc>
                <a:spcPts val="3788"/>
              </a:lnSpc>
            </a:pPr>
            <a:r>
              <a:rPr lang="en-US" sz="2706">
                <a:solidFill>
                  <a:srgbClr val="000000"/>
                </a:solidFill>
                <a:latin typeface="DG Jory"/>
                <a:ea typeface="DG Jory"/>
                <a:cs typeface="DG Jory"/>
                <a:sym typeface="DG Jory"/>
              </a:rPr>
              <a:t>Provides the administrator with a high-level overview of system health and activity. Key metrics include Total Users, Total Tests, and a breakdown of Students and Teachers. Visualizations show Tests Created Per Day and User Distribution.</a:t>
            </a:r>
          </a:p>
        </p:txBody>
      </p:sp>
      <p:sp>
        <p:nvSpPr>
          <p:cNvPr name="Freeform 10" id="10"/>
          <p:cNvSpPr/>
          <p:nvPr/>
        </p:nvSpPr>
        <p:spPr>
          <a:xfrm flipH="false" flipV="false" rot="0">
            <a:off x="1028700" y="1120632"/>
            <a:ext cx="15258897" cy="7667596"/>
          </a:xfrm>
          <a:custGeom>
            <a:avLst/>
            <a:gdLst/>
            <a:ahLst/>
            <a:cxnLst/>
            <a:rect r="r" b="b" t="t" l="l"/>
            <a:pathLst>
              <a:path h="7667596" w="15258897">
                <a:moveTo>
                  <a:pt x="0" y="0"/>
                </a:moveTo>
                <a:lnTo>
                  <a:pt x="15258897" y="0"/>
                </a:lnTo>
                <a:lnTo>
                  <a:pt x="15258897" y="7667596"/>
                </a:lnTo>
                <a:lnTo>
                  <a:pt x="0" y="7667596"/>
                </a:lnTo>
                <a:lnTo>
                  <a:pt x="0" y="0"/>
                </a:lnTo>
                <a:close/>
              </a:path>
            </a:pathLst>
          </a:custGeom>
          <a:blipFill>
            <a:blip r:embed="rId4"/>
            <a:stretch>
              <a:fillRect l="0" t="0" r="0" b="0"/>
            </a:stretch>
          </a:blipFill>
          <a:ln w="38100" cap="sq">
            <a:solidFill>
              <a:srgbClr val="000000"/>
            </a:solidFill>
            <a:prstDash val="solid"/>
            <a:miter/>
          </a:ln>
        </p:spPr>
      </p:sp>
      <p:sp>
        <p:nvSpPr>
          <p:cNvPr name="Freeform 11" id="11"/>
          <p:cNvSpPr/>
          <p:nvPr/>
        </p:nvSpPr>
        <p:spPr>
          <a:xfrm flipH="false" flipV="false" rot="0">
            <a:off x="329432" y="8788228"/>
            <a:ext cx="17676179" cy="1498772"/>
          </a:xfrm>
          <a:custGeom>
            <a:avLst/>
            <a:gdLst/>
            <a:ahLst/>
            <a:cxnLst/>
            <a:rect r="r" b="b" t="t" l="l"/>
            <a:pathLst>
              <a:path h="1498772" w="17676179">
                <a:moveTo>
                  <a:pt x="0" y="0"/>
                </a:moveTo>
                <a:lnTo>
                  <a:pt x="17676178" y="0"/>
                </a:lnTo>
                <a:lnTo>
                  <a:pt x="17676178" y="1498772"/>
                </a:lnTo>
                <a:lnTo>
                  <a:pt x="0" y="1498772"/>
                </a:lnTo>
                <a:lnTo>
                  <a:pt x="0" y="0"/>
                </a:lnTo>
                <a:close/>
              </a:path>
            </a:pathLst>
          </a:custGeom>
          <a:blipFill>
            <a:blip r:embed="rId5">
              <a:alphaModFix amt="17000"/>
            </a:blip>
            <a:stretch>
              <a:fillRect l="-1141" t="-209933" r="0" b="-882901"/>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DAG05x73tKU</dc:identifier>
  <dcterms:modified xsi:type="dcterms:W3CDTF">2011-08-01T06:04:30Z</dcterms:modified>
  <cp:revision>1</cp:revision>
  <dc:title>Blue and White Minimalist Project Presentation</dc:title>
</cp:coreProperties>
</file>